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" y="5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78A1B-B951-42F2-AEE2-8E2D6D14B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62624-A944-88EF-C952-D01D9984B0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A1CF6-20B9-3251-0C83-5F18F51C0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B06DE-14A2-4E1B-BA88-C481758C088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DBED8-A096-41B6-AC32-8A9EB14DB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C3AFA-4EE1-FF94-8728-062B765F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C89F-DE63-445E-800F-5378E4BB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7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5FC65-1F2C-EA37-9609-251483022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FEC43D-F442-B47B-D105-9DDEE59473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BED5E-B978-CD4C-FFC7-2A9E1B7B5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B06DE-14A2-4E1B-BA88-C481758C088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55AB-9FCF-7473-EAA4-A49E6BDBA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A427C-E14C-8812-C70A-32460ADB8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C89F-DE63-445E-800F-5378E4BB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73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21BAB6-0B3A-B9D1-5A1E-5733813F80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0EE31C-3C7E-2E7D-0DFD-0D0571E21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3C2772-ED41-23A9-4B8C-4822FC015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B06DE-14A2-4E1B-BA88-C481758C088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FDB80-C2CB-C22B-7AE6-522CD2882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BBCA1B-6199-858F-05C9-23CC5C1EB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C89F-DE63-445E-800F-5378E4BB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4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176EC-3D03-2E61-6D89-EECCD0420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6A7C8-05F3-99A5-D24F-65C7FCA5F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3E466-0A5F-6ADC-A422-7C91068C5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B06DE-14A2-4E1B-BA88-C481758C088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8EC34-B771-7477-D372-1FD943DD9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60642A-8409-CD2A-2472-6FC2A7733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C89F-DE63-445E-800F-5378E4BB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5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34F5D-528D-8979-65F5-997E6C37F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D455C4-6A92-9862-EA17-2598EFB2A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D3374-AFCC-8A76-ED6D-F22531110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B06DE-14A2-4E1B-BA88-C481758C088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CC3C4-720F-52A1-8E1F-5947E44BF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6B5D6-C60E-B5EF-675E-85EE7CD92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C89F-DE63-445E-800F-5378E4BB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4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F4994-22AA-AA4A-A936-F95192959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846CC-B10D-04A6-2291-F420383A9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52F007-6AE9-D1B0-406E-2B87DD457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3B1D0-6B8B-E150-57D9-C7DC0EA4A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B06DE-14A2-4E1B-BA88-C481758C088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203C7F-DC3D-F16C-5621-FBD053B6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1CC5C-BA83-8778-F8E7-25B119EDA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C89F-DE63-445E-800F-5378E4BB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EA3C5-4EEE-FF3F-B5D2-4FD73F1DA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FBF24-564B-F7D6-FFC7-FB8D1D447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A429F-B0F9-3E64-0A0C-CF5BB0965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83FFAE-7767-38A6-6312-F8798BB035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44894-3E3A-F786-25CE-A039F00B23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8164B2-F44C-965F-F21D-BC2FD585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B06DE-14A2-4E1B-BA88-C481758C088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DB5637-AF47-780B-8B3B-80E5E455C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47C2FB-4E9B-F369-E01E-E36489824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C89F-DE63-445E-800F-5378E4BB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2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8BECC-C4BC-5E8D-A777-EFCB6DF0D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E41C0C-66DA-7D1A-C182-194DD45F9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B06DE-14A2-4E1B-BA88-C481758C088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E385CE-772D-B6F6-311F-6B4B96541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F9899C-C945-7C31-B235-8B2EBC176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C89F-DE63-445E-800F-5378E4BB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44B4DD-0AC3-CC6D-394A-FC40020E8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B06DE-14A2-4E1B-BA88-C481758C088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9B4FC-9CB1-2E09-90C6-96D6685F7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2010F-A8F4-771A-64E3-A54D2237A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C89F-DE63-445E-800F-5378E4BB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0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05683-7441-235D-57E2-D5D7FD46A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42F31-1DC0-DD82-DF44-38777B32D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34372F-DC33-3D28-D2A8-88BAC829E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CE3C0C-768A-B8CD-7440-CCA31B66C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B06DE-14A2-4E1B-BA88-C481758C088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3B3F44-53D0-AE4D-4301-CCBBE88B0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7F2A0-3E22-05BE-1B8C-54799659D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C89F-DE63-445E-800F-5378E4BB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B55D5-34CE-1391-813E-E910C0791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8DA7FB-6C6B-5AB9-46C0-33B1AF053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EE53D1-3E28-B820-AA43-13444DF21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E3A9D-C56C-0D02-2DAA-2FFDB21DC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B06DE-14A2-4E1B-BA88-C481758C088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7FD618-AF05-649C-CC97-B76E3E988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9ADFED-1ED0-EA2F-8FF8-A192B9341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C89F-DE63-445E-800F-5378E4BB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5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B5C23-EF3D-C95A-83CB-00FFEB81F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138517-C4FA-4488-5B21-7925AEAB1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771DB-E7B5-1F04-F618-1B098EE6A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B06DE-14A2-4E1B-BA88-C481758C088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789A4-A93C-4582-D82D-D4F0D59097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65018-1412-BB42-0A0B-F1839B4DF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FC89F-DE63-445E-800F-5378E4BB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54ABD-663F-4AF4-91E8-C14323971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2486" y="96447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B4359"/>
                </a:solidFill>
              </a:rPr>
              <a:t>Nevada Water Operator</a:t>
            </a:r>
            <a:br>
              <a:rPr lang="en-US" b="1" dirty="0">
                <a:solidFill>
                  <a:srgbClr val="0B4359"/>
                </a:solidFill>
              </a:rPr>
            </a:br>
            <a:r>
              <a:rPr lang="en-US" b="1" dirty="0">
                <a:solidFill>
                  <a:srgbClr val="0B4359"/>
                </a:solidFill>
              </a:rPr>
              <a:t>Exam Summaries </a:t>
            </a:r>
            <a:br>
              <a:rPr lang="en-US" b="1" dirty="0">
                <a:solidFill>
                  <a:srgbClr val="0B4359"/>
                </a:solidFill>
              </a:rPr>
            </a:br>
            <a:r>
              <a:rPr lang="en-US" b="1" dirty="0">
                <a:solidFill>
                  <a:srgbClr val="0B4359"/>
                </a:solidFill>
              </a:rPr>
              <a:t>2</a:t>
            </a:r>
            <a:r>
              <a:rPr lang="en-US" b="1" baseline="30000" dirty="0">
                <a:solidFill>
                  <a:srgbClr val="0B4359"/>
                </a:solidFill>
              </a:rPr>
              <a:t>nd</a:t>
            </a:r>
            <a:r>
              <a:rPr lang="en-US" b="1" dirty="0">
                <a:solidFill>
                  <a:srgbClr val="0B4359"/>
                </a:solidFill>
              </a:rPr>
              <a:t> Quarter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2CEFDE-6325-434A-B1ED-30168DA8D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2485" y="3711706"/>
            <a:ext cx="8915399" cy="1126283"/>
          </a:xfrm>
        </p:spPr>
        <p:txBody>
          <a:bodyPr>
            <a:normAutofit/>
          </a:bodyPr>
          <a:lstStyle/>
          <a:p>
            <a:r>
              <a:rPr lang="en-US" sz="2200" dirty="0"/>
              <a:t>NDEP Bureau of Safe Drinking Water</a:t>
            </a:r>
          </a:p>
          <a:p>
            <a:r>
              <a:rPr lang="en-US" sz="2200" dirty="0"/>
              <a:t>        Operator Certification Program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B9634EE0-D30F-4A4B-9FF9-94BA614E0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55" y="4148147"/>
            <a:ext cx="1219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Greg Lovato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Jennifer Carr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Jeffrey Kinder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Rick </a:t>
            </a:r>
            <a:r>
              <a:rPr lang="en-US" sz="1100" b="1" dirty="0" err="1">
                <a:solidFill>
                  <a:srgbClr val="2A4D78"/>
                </a:solidFill>
                <a:latin typeface="Calibri"/>
                <a:cs typeface="Arial" pitchFamily="34" charset="0"/>
              </a:rPr>
              <a:t>Perdomo</a:t>
            </a:r>
            <a:endParaRPr lang="en-US" sz="1100" b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latin typeface="+mn-lt"/>
              <a:cs typeface="Arial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1F3A3F-F94D-4715-B7DE-CA0125FD1D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453" y="3073651"/>
            <a:ext cx="1660817" cy="1283359"/>
          </a:xfrm>
          <a:prstGeom prst="rect">
            <a:avLst/>
          </a:prstGeom>
        </p:spPr>
      </p:pic>
      <p:pic>
        <p:nvPicPr>
          <p:cNvPr id="6" name="Picture 5" descr="dcnr-vert.png">
            <a:extLst>
              <a:ext uri="{FF2B5EF4-FFF2-40B4-BE49-F238E27FC236}">
                <a16:creationId xmlns:a16="http://schemas.microsoft.com/office/drawing/2014/main" id="{124F1FA4-A5DB-4C0D-99D1-B6FB95928BD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8084" y="122942"/>
            <a:ext cx="948253" cy="948253"/>
          </a:xfrm>
          <a:prstGeom prst="rect">
            <a:avLst/>
          </a:prstGeom>
          <a:effectLst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E4B46C-6E67-4F3A-825B-2363BC956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88" y="1240768"/>
            <a:ext cx="1219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Bradley Crowell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Director</a:t>
            </a:r>
            <a:endParaRPr lang="en-US" sz="1100" i="1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920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2A7DC-F90D-40D2-A1B5-3320C69F4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977" y="309425"/>
            <a:ext cx="11434046" cy="98582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2022 2</a:t>
            </a:r>
            <a:r>
              <a:rPr lang="en-US" baseline="30000" dirty="0"/>
              <a:t>nd</a:t>
            </a:r>
            <a:r>
              <a:rPr lang="en-US" dirty="0"/>
              <a:t> Quarter - Distribution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F3C05E7-BCF4-459B-904E-E78718360D19}"/>
              </a:ext>
            </a:extLst>
          </p:cNvPr>
          <p:cNvSpPr txBox="1">
            <a:spLocks/>
          </p:cNvSpPr>
          <p:nvPr/>
        </p:nvSpPr>
        <p:spPr>
          <a:xfrm>
            <a:off x="2268148" y="4263561"/>
            <a:ext cx="8950126" cy="2126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00"/>
              </a:spcBef>
            </a:pPr>
            <a:r>
              <a:rPr lang="en-US" sz="2200" b="1" u="sng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DISTRIBUTION CATEGORIES: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System Information &amp; Components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Equipment; Install, Operate and Maintain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Monitor, Evaluate &amp; Adjust Disinfection &amp; Lab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Security, Safety, Public Interaction &amp; Administrative Procedures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E98D062-C38D-E2F6-CB0E-186367691416}"/>
              </a:ext>
            </a:extLst>
          </p:cNvPr>
          <p:cNvGraphicFramePr>
            <a:graphicFrameLocks noGrp="1"/>
          </p:cNvGraphicFramePr>
          <p:nvPr/>
        </p:nvGraphicFramePr>
        <p:xfrm>
          <a:off x="986771" y="1339919"/>
          <a:ext cx="10429904" cy="2480535"/>
        </p:xfrm>
        <a:graphic>
          <a:graphicData uri="http://schemas.openxmlformats.org/drawingml/2006/table">
            <a:tbl>
              <a:tblPr/>
              <a:tblGrid>
                <a:gridCol w="897994">
                  <a:extLst>
                    <a:ext uri="{9D8B030D-6E8A-4147-A177-3AD203B41FA5}">
                      <a16:colId xmlns:a16="http://schemas.microsoft.com/office/drawing/2014/main" val="1040914427"/>
                    </a:ext>
                  </a:extLst>
                </a:gridCol>
                <a:gridCol w="848563">
                  <a:extLst>
                    <a:ext uri="{9D8B030D-6E8A-4147-A177-3AD203B41FA5}">
                      <a16:colId xmlns:a16="http://schemas.microsoft.com/office/drawing/2014/main" val="3736084982"/>
                    </a:ext>
                  </a:extLst>
                </a:gridCol>
                <a:gridCol w="1013332">
                  <a:extLst>
                    <a:ext uri="{9D8B030D-6E8A-4147-A177-3AD203B41FA5}">
                      <a16:colId xmlns:a16="http://schemas.microsoft.com/office/drawing/2014/main" val="1683853060"/>
                    </a:ext>
                  </a:extLst>
                </a:gridCol>
                <a:gridCol w="790893">
                  <a:extLst>
                    <a:ext uri="{9D8B030D-6E8A-4147-A177-3AD203B41FA5}">
                      <a16:colId xmlns:a16="http://schemas.microsoft.com/office/drawing/2014/main" val="1064563228"/>
                    </a:ext>
                  </a:extLst>
                </a:gridCol>
                <a:gridCol w="790893">
                  <a:extLst>
                    <a:ext uri="{9D8B030D-6E8A-4147-A177-3AD203B41FA5}">
                      <a16:colId xmlns:a16="http://schemas.microsoft.com/office/drawing/2014/main" val="4262990390"/>
                    </a:ext>
                  </a:extLst>
                </a:gridCol>
                <a:gridCol w="790893">
                  <a:extLst>
                    <a:ext uri="{9D8B030D-6E8A-4147-A177-3AD203B41FA5}">
                      <a16:colId xmlns:a16="http://schemas.microsoft.com/office/drawing/2014/main" val="980443703"/>
                    </a:ext>
                  </a:extLst>
                </a:gridCol>
                <a:gridCol w="790893">
                  <a:extLst>
                    <a:ext uri="{9D8B030D-6E8A-4147-A177-3AD203B41FA5}">
                      <a16:colId xmlns:a16="http://schemas.microsoft.com/office/drawing/2014/main" val="4229221191"/>
                    </a:ext>
                  </a:extLst>
                </a:gridCol>
                <a:gridCol w="823847">
                  <a:extLst>
                    <a:ext uri="{9D8B030D-6E8A-4147-A177-3AD203B41FA5}">
                      <a16:colId xmlns:a16="http://schemas.microsoft.com/office/drawing/2014/main" val="3545371511"/>
                    </a:ext>
                  </a:extLst>
                </a:gridCol>
                <a:gridCol w="881516">
                  <a:extLst>
                    <a:ext uri="{9D8B030D-6E8A-4147-A177-3AD203B41FA5}">
                      <a16:colId xmlns:a16="http://schemas.microsoft.com/office/drawing/2014/main" val="2047714793"/>
                    </a:ext>
                  </a:extLst>
                </a:gridCol>
                <a:gridCol w="790893">
                  <a:extLst>
                    <a:ext uri="{9D8B030D-6E8A-4147-A177-3AD203B41FA5}">
                      <a16:colId xmlns:a16="http://schemas.microsoft.com/office/drawing/2014/main" val="1123300735"/>
                    </a:ext>
                  </a:extLst>
                </a:gridCol>
                <a:gridCol w="2010187">
                  <a:extLst>
                    <a:ext uri="{9D8B030D-6E8A-4147-A177-3AD203B41FA5}">
                      <a16:colId xmlns:a16="http://schemas.microsoft.com/office/drawing/2014/main" val="1678636339"/>
                    </a:ext>
                  </a:extLst>
                </a:gridCol>
              </a:tblGrid>
              <a:tr h="343425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 Quarter 2022 Summary of Distribution OpCert Exams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399137"/>
                  </a:ext>
                </a:extLst>
              </a:tr>
              <a:tr h="5861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Distribution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Fail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Pass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Grade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Grade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Missed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7972783"/>
                  </a:ext>
                </a:extLst>
              </a:tr>
              <a:tr h="310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Q2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Components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796799"/>
                  </a:ext>
                </a:extLst>
              </a:tr>
              <a:tr h="310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Q2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Disinfection/SSA &amp; Public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56555"/>
                  </a:ext>
                </a:extLst>
              </a:tr>
              <a:tr h="310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Q2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Disinfection MEA &amp; Lab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99806"/>
                  </a:ext>
                </a:extLst>
              </a:tr>
              <a:tr h="310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Q2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System Components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56115"/>
                  </a:ext>
                </a:extLst>
              </a:tr>
              <a:tr h="310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2751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212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2A7DC-F90D-40D2-A1B5-3320C69F4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5798" y="446088"/>
            <a:ext cx="10722322" cy="100584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dirty="0">
                <a:solidFill>
                  <a:srgbClr val="336600"/>
                </a:solidFill>
              </a:rPr>
              <a:t>2022 2</a:t>
            </a:r>
            <a:r>
              <a:rPr lang="en-US" baseline="30000" dirty="0">
                <a:solidFill>
                  <a:srgbClr val="336600"/>
                </a:solidFill>
              </a:rPr>
              <a:t>nd</a:t>
            </a:r>
            <a:r>
              <a:rPr lang="en-US" dirty="0">
                <a:solidFill>
                  <a:srgbClr val="336600"/>
                </a:solidFill>
              </a:rPr>
              <a:t> Quarter - Treatment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F3C05E7-BCF4-459B-904E-E78718360D19}"/>
              </a:ext>
            </a:extLst>
          </p:cNvPr>
          <p:cNvSpPr txBox="1">
            <a:spLocks/>
          </p:cNvSpPr>
          <p:nvPr/>
        </p:nvSpPr>
        <p:spPr>
          <a:xfrm>
            <a:off x="2809494" y="4250284"/>
            <a:ext cx="7208446" cy="25146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indent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200" b="1" u="sng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defRPr>
            </a:lvl1pPr>
            <a:lvl2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>
                <a:solidFill>
                  <a:srgbClr val="336600"/>
                </a:solidFill>
              </a:rPr>
              <a:t>TREATMENT CATEGORIES</a:t>
            </a:r>
            <a:r>
              <a:rPr lang="en-US" dirty="0"/>
              <a:t>:</a:t>
            </a:r>
          </a:p>
          <a:p>
            <a:pPr marL="574675" indent="-2921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Treatment: Monitor, Evaluate and Adjust</a:t>
            </a:r>
          </a:p>
          <a:p>
            <a:pPr marL="574675" indent="-2921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Laboratory Analysis</a:t>
            </a:r>
          </a:p>
          <a:p>
            <a:pPr marL="574675" indent="-2921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Operate and Maintain Equipment</a:t>
            </a:r>
          </a:p>
          <a:p>
            <a:pPr marL="574675" indent="-2921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Evaluate Characteristics of Source Water</a:t>
            </a:r>
          </a:p>
          <a:p>
            <a:pPr marL="574675" indent="-2921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US" b="0" u="none" dirty="0">
                <a:solidFill>
                  <a:srgbClr val="000000"/>
                </a:solidFill>
              </a:rPr>
              <a:t>Perform Security, Safety &amp; Administrative Procedures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101B2BE-F24A-2CA4-64BC-85DEB40AB29D}"/>
              </a:ext>
            </a:extLst>
          </p:cNvPr>
          <p:cNvGraphicFramePr>
            <a:graphicFrameLocks noGrp="1"/>
          </p:cNvGraphicFramePr>
          <p:nvPr/>
        </p:nvGraphicFramePr>
        <p:xfrm>
          <a:off x="1178738" y="1482704"/>
          <a:ext cx="10162649" cy="2406517"/>
        </p:xfrm>
        <a:graphic>
          <a:graphicData uri="http://schemas.openxmlformats.org/drawingml/2006/table">
            <a:tbl>
              <a:tblPr/>
              <a:tblGrid>
                <a:gridCol w="874984">
                  <a:extLst>
                    <a:ext uri="{9D8B030D-6E8A-4147-A177-3AD203B41FA5}">
                      <a16:colId xmlns:a16="http://schemas.microsoft.com/office/drawing/2014/main" val="4125597882"/>
                    </a:ext>
                  </a:extLst>
                </a:gridCol>
                <a:gridCol w="826820">
                  <a:extLst>
                    <a:ext uri="{9D8B030D-6E8A-4147-A177-3AD203B41FA5}">
                      <a16:colId xmlns:a16="http://schemas.microsoft.com/office/drawing/2014/main" val="2415288888"/>
                    </a:ext>
                  </a:extLst>
                </a:gridCol>
                <a:gridCol w="987366">
                  <a:extLst>
                    <a:ext uri="{9D8B030D-6E8A-4147-A177-3AD203B41FA5}">
                      <a16:colId xmlns:a16="http://schemas.microsoft.com/office/drawing/2014/main" val="2830720868"/>
                    </a:ext>
                  </a:extLst>
                </a:gridCol>
                <a:gridCol w="770627">
                  <a:extLst>
                    <a:ext uri="{9D8B030D-6E8A-4147-A177-3AD203B41FA5}">
                      <a16:colId xmlns:a16="http://schemas.microsoft.com/office/drawing/2014/main" val="2635476539"/>
                    </a:ext>
                  </a:extLst>
                </a:gridCol>
                <a:gridCol w="770627">
                  <a:extLst>
                    <a:ext uri="{9D8B030D-6E8A-4147-A177-3AD203B41FA5}">
                      <a16:colId xmlns:a16="http://schemas.microsoft.com/office/drawing/2014/main" val="2645901970"/>
                    </a:ext>
                  </a:extLst>
                </a:gridCol>
                <a:gridCol w="770627">
                  <a:extLst>
                    <a:ext uri="{9D8B030D-6E8A-4147-A177-3AD203B41FA5}">
                      <a16:colId xmlns:a16="http://schemas.microsoft.com/office/drawing/2014/main" val="35936786"/>
                    </a:ext>
                  </a:extLst>
                </a:gridCol>
                <a:gridCol w="770627">
                  <a:extLst>
                    <a:ext uri="{9D8B030D-6E8A-4147-A177-3AD203B41FA5}">
                      <a16:colId xmlns:a16="http://schemas.microsoft.com/office/drawing/2014/main" val="3559814811"/>
                    </a:ext>
                  </a:extLst>
                </a:gridCol>
                <a:gridCol w="802737">
                  <a:extLst>
                    <a:ext uri="{9D8B030D-6E8A-4147-A177-3AD203B41FA5}">
                      <a16:colId xmlns:a16="http://schemas.microsoft.com/office/drawing/2014/main" val="869146012"/>
                    </a:ext>
                  </a:extLst>
                </a:gridCol>
                <a:gridCol w="858928">
                  <a:extLst>
                    <a:ext uri="{9D8B030D-6E8A-4147-A177-3AD203B41FA5}">
                      <a16:colId xmlns:a16="http://schemas.microsoft.com/office/drawing/2014/main" val="1085623870"/>
                    </a:ext>
                  </a:extLst>
                </a:gridCol>
                <a:gridCol w="770627">
                  <a:extLst>
                    <a:ext uri="{9D8B030D-6E8A-4147-A177-3AD203B41FA5}">
                      <a16:colId xmlns:a16="http://schemas.microsoft.com/office/drawing/2014/main" val="2785955926"/>
                    </a:ext>
                  </a:extLst>
                </a:gridCol>
                <a:gridCol w="1958679">
                  <a:extLst>
                    <a:ext uri="{9D8B030D-6E8A-4147-A177-3AD203B41FA5}">
                      <a16:colId xmlns:a16="http://schemas.microsoft.com/office/drawing/2014/main" val="3555649470"/>
                    </a:ext>
                  </a:extLst>
                </a:gridCol>
              </a:tblGrid>
              <a:tr h="333177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 Quarter 2022 Summary of Treatment OpCert Exams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40194"/>
                  </a:ext>
                </a:extLst>
              </a:tr>
              <a:tr h="5686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Fail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Pass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 Grade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Grade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Missed 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013489"/>
                  </a:ext>
                </a:extLst>
              </a:tr>
              <a:tr h="3009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Q2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Laboratory/Treatment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729512"/>
                  </a:ext>
                </a:extLst>
              </a:tr>
              <a:tr h="3009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Q2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CBT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77.67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32590"/>
                  </a:ext>
                </a:extLst>
              </a:tr>
              <a:tr h="3009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Q2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CBT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Treatment/Source Water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980846"/>
                  </a:ext>
                </a:extLst>
              </a:tr>
              <a:tr h="3009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Q2 2022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Laboratory/Source Water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277170"/>
                  </a:ext>
                </a:extLst>
              </a:tr>
              <a:tr h="3009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46" marR="7046" marT="704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638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139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D2CEFDE-6325-434A-B1ED-30168DA8D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4920" y="987228"/>
            <a:ext cx="8915399" cy="1379823"/>
          </a:xfrm>
        </p:spPr>
        <p:txBody>
          <a:bodyPr>
            <a:noAutofit/>
          </a:bodyPr>
          <a:lstStyle/>
          <a:p>
            <a:r>
              <a:rPr lang="en-US" sz="3200" b="1" dirty="0"/>
              <a:t>NDEP Bureau of Safe Drinking Water</a:t>
            </a:r>
          </a:p>
          <a:p>
            <a:r>
              <a:rPr lang="en-US" sz="3200" b="1" dirty="0"/>
              <a:t>        Operator Certification Program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B9634EE0-D30F-4A4B-9FF9-94BA614E0E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55" y="4148147"/>
            <a:ext cx="1219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Greg Lovato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Jennifer Carr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Jeffrey Kinder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Rick </a:t>
            </a:r>
            <a:r>
              <a:rPr lang="en-US" sz="1100" b="1" dirty="0" err="1">
                <a:solidFill>
                  <a:srgbClr val="2A4D78"/>
                </a:solidFill>
                <a:latin typeface="Calibri"/>
                <a:cs typeface="Arial" pitchFamily="34" charset="0"/>
              </a:rPr>
              <a:t>Perdomo</a:t>
            </a:r>
            <a:endParaRPr lang="en-US" sz="1100" b="1" dirty="0">
              <a:solidFill>
                <a:srgbClr val="2A4D78"/>
              </a:solidFill>
              <a:latin typeface="Calibri"/>
              <a:cs typeface="Arial" pitchFamily="34" charset="0"/>
            </a:endParaRPr>
          </a:p>
          <a:p>
            <a:pPr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Deputy Administrator</a:t>
            </a:r>
          </a:p>
          <a:p>
            <a:pPr lvl="0" algn="ctr">
              <a:defRPr/>
            </a:pPr>
            <a:endParaRPr lang="en-US" sz="1100" i="1" dirty="0">
              <a:latin typeface="+mn-lt"/>
              <a:cs typeface="Arial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1F3A3F-F94D-4715-B7DE-CA0125FD1D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0453" y="3073651"/>
            <a:ext cx="1660817" cy="1283359"/>
          </a:xfrm>
          <a:prstGeom prst="rect">
            <a:avLst/>
          </a:prstGeom>
        </p:spPr>
      </p:pic>
      <p:pic>
        <p:nvPicPr>
          <p:cNvPr id="6" name="Picture 5" descr="dcnr-vert.png">
            <a:extLst>
              <a:ext uri="{FF2B5EF4-FFF2-40B4-BE49-F238E27FC236}">
                <a16:creationId xmlns:a16="http://schemas.microsoft.com/office/drawing/2014/main" id="{124F1FA4-A5DB-4C0D-99D1-B6FB95928BD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8084" y="122942"/>
            <a:ext cx="948253" cy="948253"/>
          </a:xfrm>
          <a:prstGeom prst="rect">
            <a:avLst/>
          </a:prstGeom>
          <a:effectLst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4E4B46C-6E67-4F3A-825B-2363BC956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88" y="1240768"/>
            <a:ext cx="12192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1100" b="1" dirty="0">
                <a:solidFill>
                  <a:srgbClr val="2A4D78"/>
                </a:solidFill>
                <a:latin typeface="Calibri"/>
                <a:cs typeface="Arial" pitchFamily="34" charset="0"/>
              </a:rPr>
              <a:t>Bradley Crowell</a:t>
            </a:r>
          </a:p>
          <a:p>
            <a:pPr lvl="0" algn="ctr">
              <a:defRPr/>
            </a:pPr>
            <a:r>
              <a:rPr lang="en-US" sz="1100" i="1" dirty="0">
                <a:solidFill>
                  <a:srgbClr val="2A4D78"/>
                </a:solidFill>
                <a:latin typeface="Calibri"/>
                <a:cs typeface="Arial" pitchFamily="34" charset="0"/>
              </a:rPr>
              <a:t>Director</a:t>
            </a:r>
            <a:endParaRPr lang="en-US" sz="1100" i="1" dirty="0">
              <a:latin typeface="+mn-lt"/>
              <a:cs typeface="Arial" pitchFamily="34" charset="0"/>
            </a:endParaRP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6BC75A91-10EC-4B16-8260-59A6000E6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6359" y="2657560"/>
            <a:ext cx="7129077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R="228600" lvl="0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Bureau Chief                                  </a:t>
            </a:r>
            <a:r>
              <a:rPr lang="en-US" sz="2200" b="1" dirty="0">
                <a:solidFill>
                  <a:srgbClr val="002B4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Andrea Seifert, P.E.</a:t>
            </a:r>
          </a:p>
          <a:p>
            <a:pPr marR="228600" lvl="0" fontAlgn="auto"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</a:t>
            </a:r>
            <a:r>
              <a:rPr lang="en-US" sz="2200" b="1" dirty="0" err="1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Mngmnt</a:t>
            </a: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2200" b="1" dirty="0" err="1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OpCert</a:t>
            </a: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Supervisor            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Linh Kieu</a:t>
            </a:r>
          </a:p>
          <a:p>
            <a:pPr marR="228600" lvl="0" fontAlgn="auto"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Manager                                         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Carlos Quiroz</a:t>
            </a:r>
          </a:p>
          <a:p>
            <a:pPr marR="228600" lvl="0" fontAlgn="auto"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Administrative Specialist                 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Rachel Weingart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28600" lvl="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589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E96B9D9-F189-47AB-BF8C-9BA5C3A81EA4}"/>
              </a:ext>
            </a:extLst>
          </p:cNvPr>
          <p:cNvCxnSpPr/>
          <p:nvPr/>
        </p:nvCxnSpPr>
        <p:spPr>
          <a:xfrm>
            <a:off x="4857176" y="3073651"/>
            <a:ext cx="19725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5F86D7F-9FE3-40F0-9B96-DBF13956B12C}"/>
              </a:ext>
            </a:extLst>
          </p:cNvPr>
          <p:cNvCxnSpPr>
            <a:cxnSpLocks/>
          </p:cNvCxnSpPr>
          <p:nvPr/>
        </p:nvCxnSpPr>
        <p:spPr>
          <a:xfrm>
            <a:off x="5429013" y="4087483"/>
            <a:ext cx="25659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AAFC27A-45F3-4486-AA60-71C9C376865E}"/>
              </a:ext>
            </a:extLst>
          </p:cNvPr>
          <p:cNvCxnSpPr>
            <a:cxnSpLocks/>
          </p:cNvCxnSpPr>
          <p:nvPr/>
        </p:nvCxnSpPr>
        <p:spPr>
          <a:xfrm>
            <a:off x="7280740" y="3603680"/>
            <a:ext cx="7141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B24B6C-1A73-4FDE-BF54-51D83874A3CD}"/>
              </a:ext>
            </a:extLst>
          </p:cNvPr>
          <p:cNvCxnSpPr>
            <a:cxnSpLocks/>
          </p:cNvCxnSpPr>
          <p:nvPr/>
        </p:nvCxnSpPr>
        <p:spPr>
          <a:xfrm>
            <a:off x="6177527" y="4589559"/>
            <a:ext cx="10405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637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Office PowerPoint</Application>
  <PresentationFormat>Widescreen</PresentationFormat>
  <Paragraphs>183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 3</vt:lpstr>
      <vt:lpstr>Office Theme</vt:lpstr>
      <vt:lpstr>Nevada Water Operator Exam Summaries  2nd Quarter 2022</vt:lpstr>
      <vt:lpstr>2022 2nd Quarter - Distribution</vt:lpstr>
      <vt:lpstr>2022 2nd Quarter - Treatment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Nevada Water Operator Exam Summaries  2nd Quarter 2022</dc:title>
  <dc:creator>Carlos Quiroz-Aguilera</dc:creator>
  <cp:lastModifiedBy>Carlos Quiroz-Aguilera</cp:lastModifiedBy>
  <cp:revision>1</cp:revision>
  <dcterms:created xsi:type="dcterms:W3CDTF">2023-02-02T22:24:40Z</dcterms:created>
  <dcterms:modified xsi:type="dcterms:W3CDTF">2023-02-02T22:25:05Z</dcterms:modified>
</cp:coreProperties>
</file>