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2" r:id="rId3"/>
    <p:sldId id="263" r:id="rId4"/>
    <p:sldId id="264" r:id="rId5"/>
    <p:sldId id="265" r:id="rId6"/>
    <p:sldId id="257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0B4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9" y="3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2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CF38C3-BB18-4720-961B-BEEECDE24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4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54ABD-663F-4AF4-91E8-C14323971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2486" y="96447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B4359"/>
                </a:solidFill>
              </a:rPr>
              <a:t>Nevada Water Operator</a:t>
            </a:r>
            <a:br>
              <a:rPr lang="en-US" b="1" dirty="0">
                <a:solidFill>
                  <a:srgbClr val="0B4359"/>
                </a:solidFill>
              </a:rPr>
            </a:br>
            <a:r>
              <a:rPr lang="en-US" b="1" dirty="0">
                <a:solidFill>
                  <a:srgbClr val="0B4359"/>
                </a:solidFill>
              </a:rPr>
              <a:t>Exam Summaries </a:t>
            </a:r>
            <a:br>
              <a:rPr lang="en-US" b="1" dirty="0">
                <a:solidFill>
                  <a:srgbClr val="0B4359"/>
                </a:solidFill>
              </a:rPr>
            </a:br>
            <a:r>
              <a:rPr lang="en-US" b="1" dirty="0">
                <a:solidFill>
                  <a:srgbClr val="0B4359"/>
                </a:solidFill>
              </a:rPr>
              <a:t>3</a:t>
            </a:r>
            <a:r>
              <a:rPr lang="en-US" b="1" baseline="30000" dirty="0">
                <a:solidFill>
                  <a:srgbClr val="0B4359"/>
                </a:solidFill>
              </a:rPr>
              <a:t>rd</a:t>
            </a:r>
            <a:r>
              <a:rPr lang="en-US" b="1" dirty="0">
                <a:solidFill>
                  <a:srgbClr val="0B4359"/>
                </a:solidFill>
              </a:rPr>
              <a:t> Quarter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CEFDE-6325-434A-B1ED-30168DA8D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485" y="3711706"/>
            <a:ext cx="8915399" cy="1126283"/>
          </a:xfrm>
        </p:spPr>
        <p:txBody>
          <a:bodyPr>
            <a:normAutofit/>
          </a:bodyPr>
          <a:lstStyle/>
          <a:p>
            <a:r>
              <a:rPr lang="en-US" sz="2200" dirty="0"/>
              <a:t>NDEP Bureau of Safe Drinking Water</a:t>
            </a:r>
          </a:p>
          <a:p>
            <a:r>
              <a:rPr lang="en-US" sz="2200" dirty="0"/>
              <a:t>        Operator Certification Program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B9634EE0-D30F-4A4B-9FF9-94BA614E0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5" y="4148147"/>
            <a:ext cx="1219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Greg Lovato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Jennifer Carr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Jeffrey Kinder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Rick </a:t>
            </a:r>
            <a:r>
              <a:rPr lang="en-US" sz="1100" b="1" dirty="0" err="1">
                <a:solidFill>
                  <a:srgbClr val="2A4D78"/>
                </a:solidFill>
                <a:latin typeface="Calibri"/>
                <a:cs typeface="Arial" pitchFamily="34" charset="0"/>
              </a:rPr>
              <a:t>Perdomo</a:t>
            </a:r>
            <a:endParaRPr lang="en-US" sz="1100" b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latin typeface="+mn-lt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F3A3F-F94D-4715-B7DE-CA0125FD1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453" y="3073651"/>
            <a:ext cx="1660817" cy="1283359"/>
          </a:xfrm>
          <a:prstGeom prst="rect">
            <a:avLst/>
          </a:prstGeom>
        </p:spPr>
      </p:pic>
      <p:pic>
        <p:nvPicPr>
          <p:cNvPr id="6" name="Picture 5" descr="dcnr-vert.png">
            <a:extLst>
              <a:ext uri="{FF2B5EF4-FFF2-40B4-BE49-F238E27FC236}">
                <a16:creationId xmlns:a16="http://schemas.microsoft.com/office/drawing/2014/main" id="{124F1FA4-A5DB-4C0D-99D1-B6FB95928B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084" y="122942"/>
            <a:ext cx="948253" cy="948253"/>
          </a:xfrm>
          <a:prstGeom prst="rect">
            <a:avLst/>
          </a:prstGeom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E4B46C-6E67-4F3A-825B-2363BC95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8" y="1240768"/>
            <a:ext cx="1219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Bradley Crowell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Director</a:t>
            </a:r>
            <a:endParaRPr lang="en-US" sz="1100" i="1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2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977" y="309425"/>
            <a:ext cx="11434046" cy="98582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2022 3</a:t>
            </a:r>
            <a:r>
              <a:rPr lang="en-US" baseline="30000" dirty="0"/>
              <a:t>rd</a:t>
            </a:r>
            <a:r>
              <a:rPr lang="en-US" dirty="0"/>
              <a:t> Quarter - Distribution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F3C05E7-BCF4-459B-904E-E78718360D19}"/>
              </a:ext>
            </a:extLst>
          </p:cNvPr>
          <p:cNvSpPr txBox="1">
            <a:spLocks/>
          </p:cNvSpPr>
          <p:nvPr/>
        </p:nvSpPr>
        <p:spPr>
          <a:xfrm>
            <a:off x="2268148" y="4263561"/>
            <a:ext cx="8950126" cy="2126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</a:pPr>
            <a:r>
              <a:rPr lang="en-US" sz="2200" b="1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DISTRIBUTION CATEGORIES: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System Information &amp; Components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Equipment; Install, Operate and Maintain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Monitor, Evaluate &amp; Adjust Disinfection &amp; Lab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Security, Safety, Public Interaction &amp; Administrative Procedures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5FECEC6-F28C-322B-BDA0-0B13EB746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246011"/>
              </p:ext>
            </p:extLst>
          </p:nvPr>
        </p:nvGraphicFramePr>
        <p:xfrm>
          <a:off x="512673" y="1525914"/>
          <a:ext cx="11434044" cy="2500801"/>
        </p:xfrm>
        <a:graphic>
          <a:graphicData uri="http://schemas.openxmlformats.org/drawingml/2006/table">
            <a:tbl>
              <a:tblPr/>
              <a:tblGrid>
                <a:gridCol w="902469">
                  <a:extLst>
                    <a:ext uri="{9D8B030D-6E8A-4147-A177-3AD203B41FA5}">
                      <a16:colId xmlns:a16="http://schemas.microsoft.com/office/drawing/2014/main" val="2234609379"/>
                    </a:ext>
                  </a:extLst>
                </a:gridCol>
                <a:gridCol w="852792">
                  <a:extLst>
                    <a:ext uri="{9D8B030D-6E8A-4147-A177-3AD203B41FA5}">
                      <a16:colId xmlns:a16="http://schemas.microsoft.com/office/drawing/2014/main" val="2873740923"/>
                    </a:ext>
                  </a:extLst>
                </a:gridCol>
                <a:gridCol w="1018382">
                  <a:extLst>
                    <a:ext uri="{9D8B030D-6E8A-4147-A177-3AD203B41FA5}">
                      <a16:colId xmlns:a16="http://schemas.microsoft.com/office/drawing/2014/main" val="2191019066"/>
                    </a:ext>
                  </a:extLst>
                </a:gridCol>
                <a:gridCol w="794836">
                  <a:extLst>
                    <a:ext uri="{9D8B030D-6E8A-4147-A177-3AD203B41FA5}">
                      <a16:colId xmlns:a16="http://schemas.microsoft.com/office/drawing/2014/main" val="1875812418"/>
                    </a:ext>
                  </a:extLst>
                </a:gridCol>
                <a:gridCol w="794836">
                  <a:extLst>
                    <a:ext uri="{9D8B030D-6E8A-4147-A177-3AD203B41FA5}">
                      <a16:colId xmlns:a16="http://schemas.microsoft.com/office/drawing/2014/main" val="1536188984"/>
                    </a:ext>
                  </a:extLst>
                </a:gridCol>
                <a:gridCol w="794836">
                  <a:extLst>
                    <a:ext uri="{9D8B030D-6E8A-4147-A177-3AD203B41FA5}">
                      <a16:colId xmlns:a16="http://schemas.microsoft.com/office/drawing/2014/main" val="2311461857"/>
                    </a:ext>
                  </a:extLst>
                </a:gridCol>
                <a:gridCol w="794836">
                  <a:extLst>
                    <a:ext uri="{9D8B030D-6E8A-4147-A177-3AD203B41FA5}">
                      <a16:colId xmlns:a16="http://schemas.microsoft.com/office/drawing/2014/main" val="2488535000"/>
                    </a:ext>
                  </a:extLst>
                </a:gridCol>
                <a:gridCol w="827954">
                  <a:extLst>
                    <a:ext uri="{9D8B030D-6E8A-4147-A177-3AD203B41FA5}">
                      <a16:colId xmlns:a16="http://schemas.microsoft.com/office/drawing/2014/main" val="3220893048"/>
                    </a:ext>
                  </a:extLst>
                </a:gridCol>
                <a:gridCol w="885912">
                  <a:extLst>
                    <a:ext uri="{9D8B030D-6E8A-4147-A177-3AD203B41FA5}">
                      <a16:colId xmlns:a16="http://schemas.microsoft.com/office/drawing/2014/main" val="2002389534"/>
                    </a:ext>
                  </a:extLst>
                </a:gridCol>
                <a:gridCol w="794836">
                  <a:extLst>
                    <a:ext uri="{9D8B030D-6E8A-4147-A177-3AD203B41FA5}">
                      <a16:colId xmlns:a16="http://schemas.microsoft.com/office/drawing/2014/main" val="1427476072"/>
                    </a:ext>
                  </a:extLst>
                </a:gridCol>
                <a:gridCol w="2972355">
                  <a:extLst>
                    <a:ext uri="{9D8B030D-6E8A-4147-A177-3AD203B41FA5}">
                      <a16:colId xmlns:a16="http://schemas.microsoft.com/office/drawing/2014/main" val="1175146201"/>
                    </a:ext>
                  </a:extLst>
                </a:gridCol>
              </a:tblGrid>
              <a:tr h="378422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Third Quarter 2022 Summary of Distribution OpCert Exams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971217"/>
                  </a:ext>
                </a:extLst>
              </a:tr>
              <a:tr h="4381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Distribution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Pass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Grade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Grade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Missed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267284"/>
                  </a:ext>
                </a:extLst>
              </a:tr>
              <a:tr h="3418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Components/Disinfection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130105"/>
                  </a:ext>
                </a:extLst>
              </a:tr>
              <a:tr h="3418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Disinfection/SSA &amp; Public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93433"/>
                  </a:ext>
                </a:extLst>
              </a:tr>
              <a:tr h="3169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Disinfection MEA &amp; Lab/Equipment IOM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48064"/>
                  </a:ext>
                </a:extLst>
              </a:tr>
              <a:tr h="3418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Disinfection MEA &amp; Lab 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005377"/>
                  </a:ext>
                </a:extLst>
              </a:tr>
              <a:tr h="3418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0" marR="6460" marT="64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310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00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798" y="446088"/>
            <a:ext cx="10722322" cy="10058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rgbClr val="336600"/>
                </a:solidFill>
              </a:rPr>
              <a:t>2022 3</a:t>
            </a:r>
            <a:r>
              <a:rPr lang="en-US" baseline="30000" dirty="0">
                <a:solidFill>
                  <a:srgbClr val="336600"/>
                </a:solidFill>
              </a:rPr>
              <a:t>rd</a:t>
            </a:r>
            <a:r>
              <a:rPr lang="en-US" dirty="0">
                <a:solidFill>
                  <a:srgbClr val="336600"/>
                </a:solidFill>
              </a:rPr>
              <a:t> Quarter - Treatment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F3C05E7-BCF4-459B-904E-E78718360D19}"/>
              </a:ext>
            </a:extLst>
          </p:cNvPr>
          <p:cNvSpPr txBox="1">
            <a:spLocks/>
          </p:cNvSpPr>
          <p:nvPr/>
        </p:nvSpPr>
        <p:spPr>
          <a:xfrm>
            <a:off x="2809494" y="4250284"/>
            <a:ext cx="7208446" cy="25146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200" b="1" u="sng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defRPr>
            </a:lvl1pPr>
            <a:lvl2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336600"/>
                </a:solidFill>
              </a:rPr>
              <a:t>TREATMENT CATEGORIES</a:t>
            </a:r>
            <a:r>
              <a:rPr lang="en-US" dirty="0"/>
              <a:t>: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Treatment: Monitor, Evaluate and Adjust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Laboratory Analysis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Operate and Maintain Equipment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Evaluate Characteristics of Source Water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Perform Security, Safety &amp; Administrative Procedures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E992B34-A9A4-F0BB-BCCE-D23DD47FA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651397"/>
              </p:ext>
            </p:extLst>
          </p:nvPr>
        </p:nvGraphicFramePr>
        <p:xfrm>
          <a:off x="559076" y="1476964"/>
          <a:ext cx="11160340" cy="2514657"/>
        </p:xfrm>
        <a:graphic>
          <a:graphicData uri="http://schemas.openxmlformats.org/drawingml/2006/table">
            <a:tbl>
              <a:tblPr/>
              <a:tblGrid>
                <a:gridCol w="960883">
                  <a:extLst>
                    <a:ext uri="{9D8B030D-6E8A-4147-A177-3AD203B41FA5}">
                      <a16:colId xmlns:a16="http://schemas.microsoft.com/office/drawing/2014/main" val="1525761757"/>
                    </a:ext>
                  </a:extLst>
                </a:gridCol>
                <a:gridCol w="907991">
                  <a:extLst>
                    <a:ext uri="{9D8B030D-6E8A-4147-A177-3AD203B41FA5}">
                      <a16:colId xmlns:a16="http://schemas.microsoft.com/office/drawing/2014/main" val="2274970184"/>
                    </a:ext>
                  </a:extLst>
                </a:gridCol>
                <a:gridCol w="1084298">
                  <a:extLst>
                    <a:ext uri="{9D8B030D-6E8A-4147-A177-3AD203B41FA5}">
                      <a16:colId xmlns:a16="http://schemas.microsoft.com/office/drawing/2014/main" val="1298278297"/>
                    </a:ext>
                  </a:extLst>
                </a:gridCol>
                <a:gridCol w="846281">
                  <a:extLst>
                    <a:ext uri="{9D8B030D-6E8A-4147-A177-3AD203B41FA5}">
                      <a16:colId xmlns:a16="http://schemas.microsoft.com/office/drawing/2014/main" val="3344835730"/>
                    </a:ext>
                  </a:extLst>
                </a:gridCol>
                <a:gridCol w="846281">
                  <a:extLst>
                    <a:ext uri="{9D8B030D-6E8A-4147-A177-3AD203B41FA5}">
                      <a16:colId xmlns:a16="http://schemas.microsoft.com/office/drawing/2014/main" val="792593974"/>
                    </a:ext>
                  </a:extLst>
                </a:gridCol>
                <a:gridCol w="846281">
                  <a:extLst>
                    <a:ext uri="{9D8B030D-6E8A-4147-A177-3AD203B41FA5}">
                      <a16:colId xmlns:a16="http://schemas.microsoft.com/office/drawing/2014/main" val="429093562"/>
                    </a:ext>
                  </a:extLst>
                </a:gridCol>
                <a:gridCol w="846281">
                  <a:extLst>
                    <a:ext uri="{9D8B030D-6E8A-4147-A177-3AD203B41FA5}">
                      <a16:colId xmlns:a16="http://schemas.microsoft.com/office/drawing/2014/main" val="731163995"/>
                    </a:ext>
                  </a:extLst>
                </a:gridCol>
                <a:gridCol w="881544">
                  <a:extLst>
                    <a:ext uri="{9D8B030D-6E8A-4147-A177-3AD203B41FA5}">
                      <a16:colId xmlns:a16="http://schemas.microsoft.com/office/drawing/2014/main" val="2156897694"/>
                    </a:ext>
                  </a:extLst>
                </a:gridCol>
                <a:gridCol w="943252">
                  <a:extLst>
                    <a:ext uri="{9D8B030D-6E8A-4147-A177-3AD203B41FA5}">
                      <a16:colId xmlns:a16="http://schemas.microsoft.com/office/drawing/2014/main" val="2925992442"/>
                    </a:ext>
                  </a:extLst>
                </a:gridCol>
                <a:gridCol w="846281">
                  <a:extLst>
                    <a:ext uri="{9D8B030D-6E8A-4147-A177-3AD203B41FA5}">
                      <a16:colId xmlns:a16="http://schemas.microsoft.com/office/drawing/2014/main" val="1524891028"/>
                    </a:ext>
                  </a:extLst>
                </a:gridCol>
                <a:gridCol w="2150967">
                  <a:extLst>
                    <a:ext uri="{9D8B030D-6E8A-4147-A177-3AD203B41FA5}">
                      <a16:colId xmlns:a16="http://schemas.microsoft.com/office/drawing/2014/main" val="732405733"/>
                    </a:ext>
                  </a:extLst>
                </a:gridCol>
              </a:tblGrid>
              <a:tr h="391731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Third Quarter 2022 Summary of Treatment OpCert Exams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121912"/>
                  </a:ext>
                </a:extLst>
              </a:tr>
              <a:tr h="353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Pass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Missed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496512"/>
                  </a:ext>
                </a:extLst>
              </a:tr>
              <a:tr h="353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28795"/>
                  </a:ext>
                </a:extLst>
              </a:tr>
              <a:tr h="353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846739"/>
                  </a:ext>
                </a:extLst>
              </a:tr>
              <a:tr h="353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405642"/>
                  </a:ext>
                </a:extLst>
              </a:tr>
              <a:tr h="353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23040"/>
                  </a:ext>
                </a:extLst>
              </a:tr>
              <a:tr h="353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401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0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78" y="102139"/>
            <a:ext cx="10722322" cy="100584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Passing Percentage Trend 2021-2022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338B39-339E-5EED-2A85-C51980617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138" y="1246772"/>
            <a:ext cx="8188242" cy="511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77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78" y="102139"/>
            <a:ext cx="10722322" cy="100584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Passing Percentage Trend 2021-2022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7AF47A-7B17-E59D-B4EE-30A2565FE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093" y="1265822"/>
            <a:ext cx="8483517" cy="529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93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2CEFDE-6325-434A-B1ED-30168DA8D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4920" y="987228"/>
            <a:ext cx="8915399" cy="1379823"/>
          </a:xfrm>
        </p:spPr>
        <p:txBody>
          <a:bodyPr>
            <a:noAutofit/>
          </a:bodyPr>
          <a:lstStyle/>
          <a:p>
            <a:r>
              <a:rPr lang="en-US" sz="3200" b="1" dirty="0"/>
              <a:t>NDEP Bureau of Safe Drinking Water</a:t>
            </a:r>
          </a:p>
          <a:p>
            <a:r>
              <a:rPr lang="en-US" sz="3200" b="1" dirty="0"/>
              <a:t>        Operator Certification Program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B9634EE0-D30F-4A4B-9FF9-94BA614E0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5" y="4148147"/>
            <a:ext cx="1219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Greg Lovato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Jennifer Carr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Jeffrey Kinder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Rick </a:t>
            </a:r>
            <a:r>
              <a:rPr lang="en-US" sz="1100" b="1" dirty="0" err="1">
                <a:solidFill>
                  <a:srgbClr val="2A4D78"/>
                </a:solidFill>
                <a:latin typeface="Calibri"/>
                <a:cs typeface="Arial" pitchFamily="34" charset="0"/>
              </a:rPr>
              <a:t>Perdomo</a:t>
            </a:r>
            <a:endParaRPr lang="en-US" sz="1100" b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latin typeface="+mn-lt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F3A3F-F94D-4715-B7DE-CA0125FD1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453" y="3073651"/>
            <a:ext cx="1660817" cy="1283359"/>
          </a:xfrm>
          <a:prstGeom prst="rect">
            <a:avLst/>
          </a:prstGeom>
        </p:spPr>
      </p:pic>
      <p:pic>
        <p:nvPicPr>
          <p:cNvPr id="6" name="Picture 5" descr="dcnr-vert.png">
            <a:extLst>
              <a:ext uri="{FF2B5EF4-FFF2-40B4-BE49-F238E27FC236}">
                <a16:creationId xmlns:a16="http://schemas.microsoft.com/office/drawing/2014/main" id="{124F1FA4-A5DB-4C0D-99D1-B6FB95928B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084" y="122942"/>
            <a:ext cx="948253" cy="948253"/>
          </a:xfrm>
          <a:prstGeom prst="rect">
            <a:avLst/>
          </a:prstGeom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E4B46C-6E67-4F3A-825B-2363BC95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8" y="1240768"/>
            <a:ext cx="1219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Bradley Crowell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Director</a:t>
            </a:r>
            <a:endParaRPr lang="en-US" sz="1100" i="1" dirty="0">
              <a:latin typeface="+mn-lt"/>
              <a:cs typeface="Arial" pitchFamily="34" charset="0"/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6BC75A91-10EC-4B16-8260-59A6000E6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6359" y="2657560"/>
            <a:ext cx="712907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R="228600" lvl="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Bureau Chief                                  </a:t>
            </a:r>
            <a:r>
              <a:rPr lang="en-US" sz="2200" b="1" dirty="0">
                <a:solidFill>
                  <a:srgbClr val="002B4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Andrea Seifert, P.E.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US" sz="2200" b="1" dirty="0" err="1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Mngmnt</a:t>
            </a: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200" b="1" dirty="0" err="1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OpCert</a:t>
            </a: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Supervisor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Linh Kieu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Manager                             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Carlos Quiroz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Specialist     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Rachel Weingart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8600" lvl="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E96B9D9-F189-47AB-BF8C-9BA5C3A81EA4}"/>
              </a:ext>
            </a:extLst>
          </p:cNvPr>
          <p:cNvCxnSpPr/>
          <p:nvPr/>
        </p:nvCxnSpPr>
        <p:spPr>
          <a:xfrm>
            <a:off x="4857176" y="3073651"/>
            <a:ext cx="19725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5F86D7F-9FE3-40F0-9B96-DBF13956B12C}"/>
              </a:ext>
            </a:extLst>
          </p:cNvPr>
          <p:cNvCxnSpPr>
            <a:cxnSpLocks/>
          </p:cNvCxnSpPr>
          <p:nvPr/>
        </p:nvCxnSpPr>
        <p:spPr>
          <a:xfrm>
            <a:off x="5429013" y="4087483"/>
            <a:ext cx="2565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AAFC27A-45F3-4486-AA60-71C9C376865E}"/>
              </a:ext>
            </a:extLst>
          </p:cNvPr>
          <p:cNvCxnSpPr>
            <a:cxnSpLocks/>
          </p:cNvCxnSpPr>
          <p:nvPr/>
        </p:nvCxnSpPr>
        <p:spPr>
          <a:xfrm>
            <a:off x="7280740" y="3603680"/>
            <a:ext cx="7141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B24B6C-1A73-4FDE-BF54-51D83874A3CD}"/>
              </a:ext>
            </a:extLst>
          </p:cNvPr>
          <p:cNvCxnSpPr>
            <a:cxnSpLocks/>
          </p:cNvCxnSpPr>
          <p:nvPr/>
        </p:nvCxnSpPr>
        <p:spPr>
          <a:xfrm>
            <a:off x="6177527" y="4589559"/>
            <a:ext cx="1040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6379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719</TotalTime>
  <Words>348</Words>
  <Application>Microsoft Office PowerPoint</Application>
  <PresentationFormat>Widescreen</PresentationFormat>
  <Paragraphs>185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Nevada Water Operator Exam Summaries  3rd Quarter 2022</vt:lpstr>
      <vt:lpstr>2022 3rd Quarter - Distribution</vt:lpstr>
      <vt:lpstr>2022 3rd Quarter - Treatment</vt:lpstr>
      <vt:lpstr>Passing Percentage Trend 2021-2022</vt:lpstr>
      <vt:lpstr>Passing Percentage Trend 2021-2022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Crystel Montecinos</dc:creator>
  <cp:lastModifiedBy>Carlos Quiroz-Aguilera</cp:lastModifiedBy>
  <cp:revision>24</cp:revision>
  <cp:lastPrinted>2022-09-09T21:14:34Z</cp:lastPrinted>
  <dcterms:created xsi:type="dcterms:W3CDTF">2021-08-06T16:47:35Z</dcterms:created>
  <dcterms:modified xsi:type="dcterms:W3CDTF">2023-02-02T22:19:32Z</dcterms:modified>
</cp:coreProperties>
</file>