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1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Distribution Grade 1 Passing % Trend</a:t>
            </a:r>
          </a:p>
        </c:rich>
      </c:tx>
      <c:layout>
        <c:manualLayout>
          <c:xMode val="edge"/>
          <c:yMode val="edge"/>
          <c:x val="0.10430555555555554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7777777777777776E-2"/>
          <c:y val="0.19895851560221639"/>
          <c:w val="0.93888888888888888"/>
          <c:h val="0.68107247010790317"/>
        </c:manualLayout>
      </c:layout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tx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2"/>
                </a:solidFill>
              </a:ln>
              <a:effectLst/>
            </c:spPr>
            <c:trendlineType val="linear"/>
            <c:dispRSqr val="0"/>
            <c:dispEq val="0"/>
          </c:trendline>
          <c:cat>
            <c:strRef>
              <c:f>Graphs!$A$1:$J$1</c:f>
              <c:strCache>
                <c:ptCount val="10"/>
                <c:pt idx="0">
                  <c:v>Q1-21</c:v>
                </c:pt>
                <c:pt idx="1">
                  <c:v>Q2-21</c:v>
                </c:pt>
                <c:pt idx="2">
                  <c:v>Q3-21</c:v>
                </c:pt>
                <c:pt idx="3">
                  <c:v>Q1-22</c:v>
                </c:pt>
                <c:pt idx="4">
                  <c:v>Q2-22</c:v>
                </c:pt>
                <c:pt idx="5">
                  <c:v>Q3-22</c:v>
                </c:pt>
                <c:pt idx="6">
                  <c:v>Q4-22</c:v>
                </c:pt>
                <c:pt idx="7">
                  <c:v>Q1-23</c:v>
                </c:pt>
                <c:pt idx="8">
                  <c:v>Q2-23</c:v>
                </c:pt>
                <c:pt idx="9">
                  <c:v>Q3-23</c:v>
                </c:pt>
              </c:strCache>
            </c:strRef>
          </c:cat>
          <c:val>
            <c:numRef>
              <c:f>Graphs!$A$2:$J$2</c:f>
              <c:numCache>
                <c:formatCode>General</c:formatCode>
                <c:ptCount val="10"/>
                <c:pt idx="0">
                  <c:v>52</c:v>
                </c:pt>
                <c:pt idx="1">
                  <c:v>60</c:v>
                </c:pt>
                <c:pt idx="2">
                  <c:v>73</c:v>
                </c:pt>
                <c:pt idx="3">
                  <c:v>46</c:v>
                </c:pt>
                <c:pt idx="4">
                  <c:v>45</c:v>
                </c:pt>
                <c:pt idx="5">
                  <c:v>63</c:v>
                </c:pt>
                <c:pt idx="6">
                  <c:v>60</c:v>
                </c:pt>
                <c:pt idx="7">
                  <c:v>63</c:v>
                </c:pt>
                <c:pt idx="8">
                  <c:v>65</c:v>
                </c:pt>
                <c:pt idx="9">
                  <c:v>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C72-4CC1-8196-BE075D2CF1D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20786376"/>
        <c:axId val="520786048"/>
      </c:lineChart>
      <c:catAx>
        <c:axId val="520786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0786048"/>
        <c:crosses val="autoZero"/>
        <c:auto val="1"/>
        <c:lblAlgn val="ctr"/>
        <c:lblOffset val="100"/>
        <c:noMultiLvlLbl val="0"/>
      </c:catAx>
      <c:valAx>
        <c:axId val="520786048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0786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Distribution</a:t>
            </a:r>
            <a:r>
              <a:rPr lang="en-US" baseline="0"/>
              <a:t> Grade 2 Passing % Trend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tx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</a:ln>
              <a:effectLst/>
            </c:spPr>
            <c:trendlineType val="linear"/>
            <c:dispRSqr val="0"/>
            <c:dispEq val="0"/>
          </c:trendline>
          <c:cat>
            <c:strRef>
              <c:f>Graphs!$A$3:$J$3</c:f>
              <c:strCache>
                <c:ptCount val="10"/>
                <c:pt idx="0">
                  <c:v>Q1-21</c:v>
                </c:pt>
                <c:pt idx="1">
                  <c:v>Q2-21</c:v>
                </c:pt>
                <c:pt idx="2">
                  <c:v>Q3-21</c:v>
                </c:pt>
                <c:pt idx="3">
                  <c:v>Q1-22</c:v>
                </c:pt>
                <c:pt idx="4">
                  <c:v>Q2-22</c:v>
                </c:pt>
                <c:pt idx="5">
                  <c:v>Q3-22</c:v>
                </c:pt>
                <c:pt idx="6">
                  <c:v>Q4-22</c:v>
                </c:pt>
                <c:pt idx="7">
                  <c:v>Q1-23</c:v>
                </c:pt>
                <c:pt idx="8">
                  <c:v>Q2-23</c:v>
                </c:pt>
                <c:pt idx="9">
                  <c:v>Q3-23</c:v>
                </c:pt>
              </c:strCache>
            </c:strRef>
          </c:cat>
          <c:val>
            <c:numRef>
              <c:f>Graphs!$A$4:$J$4</c:f>
              <c:numCache>
                <c:formatCode>General</c:formatCode>
                <c:ptCount val="10"/>
                <c:pt idx="0">
                  <c:v>42</c:v>
                </c:pt>
                <c:pt idx="1">
                  <c:v>52</c:v>
                </c:pt>
                <c:pt idx="2">
                  <c:v>59</c:v>
                </c:pt>
                <c:pt idx="3">
                  <c:v>76</c:v>
                </c:pt>
                <c:pt idx="4">
                  <c:v>58</c:v>
                </c:pt>
                <c:pt idx="5">
                  <c:v>75</c:v>
                </c:pt>
                <c:pt idx="6">
                  <c:v>50</c:v>
                </c:pt>
                <c:pt idx="7">
                  <c:v>59</c:v>
                </c:pt>
                <c:pt idx="8">
                  <c:v>44</c:v>
                </c:pt>
                <c:pt idx="9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0B-4331-9317-76F9B56E531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76931856"/>
        <c:axId val="576932840"/>
      </c:lineChart>
      <c:catAx>
        <c:axId val="57693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6932840"/>
        <c:crosses val="autoZero"/>
        <c:auto val="1"/>
        <c:lblAlgn val="ctr"/>
        <c:lblOffset val="100"/>
        <c:noMultiLvlLbl val="0"/>
      </c:catAx>
      <c:valAx>
        <c:axId val="576932840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6931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Distribution</a:t>
            </a:r>
            <a:r>
              <a:rPr lang="en-US" baseline="0"/>
              <a:t> Grade 3 Passing % Trend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tx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</a:ln>
              <a:effectLst/>
            </c:spPr>
            <c:trendlineType val="linear"/>
            <c:dispRSqr val="0"/>
            <c:dispEq val="0"/>
          </c:trendline>
          <c:cat>
            <c:strRef>
              <c:f>Graphs!$A$5:$J$5</c:f>
              <c:strCache>
                <c:ptCount val="10"/>
                <c:pt idx="0">
                  <c:v>Q1-21</c:v>
                </c:pt>
                <c:pt idx="1">
                  <c:v>Q2-21</c:v>
                </c:pt>
                <c:pt idx="2">
                  <c:v>Q3-21</c:v>
                </c:pt>
                <c:pt idx="3">
                  <c:v>Q1-22</c:v>
                </c:pt>
                <c:pt idx="4">
                  <c:v>Q2-22</c:v>
                </c:pt>
                <c:pt idx="5">
                  <c:v>Q3-22</c:v>
                </c:pt>
                <c:pt idx="6">
                  <c:v>Q4-22</c:v>
                </c:pt>
                <c:pt idx="7">
                  <c:v>Q1-23</c:v>
                </c:pt>
                <c:pt idx="8">
                  <c:v>Q2-23</c:v>
                </c:pt>
                <c:pt idx="9">
                  <c:v>Q3-23</c:v>
                </c:pt>
              </c:strCache>
            </c:strRef>
          </c:cat>
          <c:val>
            <c:numRef>
              <c:f>Graphs!$A$6:$J$6</c:f>
              <c:numCache>
                <c:formatCode>General</c:formatCode>
                <c:ptCount val="10"/>
                <c:pt idx="0">
                  <c:v>50</c:v>
                </c:pt>
                <c:pt idx="1">
                  <c:v>45</c:v>
                </c:pt>
                <c:pt idx="2">
                  <c:v>75</c:v>
                </c:pt>
                <c:pt idx="3">
                  <c:v>60</c:v>
                </c:pt>
                <c:pt idx="4">
                  <c:v>66</c:v>
                </c:pt>
                <c:pt idx="5">
                  <c:v>33</c:v>
                </c:pt>
                <c:pt idx="6">
                  <c:v>47</c:v>
                </c:pt>
                <c:pt idx="7">
                  <c:v>69</c:v>
                </c:pt>
                <c:pt idx="8">
                  <c:v>15</c:v>
                </c:pt>
                <c:pt idx="9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FA-48D7-895A-1CD0DB81A97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98105896"/>
        <c:axId val="698108848"/>
      </c:lineChart>
      <c:catAx>
        <c:axId val="698105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8108848"/>
        <c:crosses val="autoZero"/>
        <c:auto val="1"/>
        <c:lblAlgn val="ctr"/>
        <c:lblOffset val="100"/>
        <c:noMultiLvlLbl val="0"/>
      </c:catAx>
      <c:valAx>
        <c:axId val="69810884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8105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Distribution Grade 4 Passing % Trend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8247594050743659E-2"/>
          <c:y val="0.18211128608923888"/>
          <c:w val="0.90286351706036749"/>
          <c:h val="0.69382957130358702"/>
        </c:manualLayout>
      </c:layout>
      <c:lineChart>
        <c:grouping val="standard"/>
        <c:varyColors val="0"/>
        <c:ser>
          <c:idx val="0"/>
          <c:order val="0"/>
          <c:spPr>
            <a:ln w="31750" cap="rnd">
              <a:solidFill>
                <a:srgbClr val="92D05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tx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92D050"/>
                </a:solidFill>
              </a:ln>
              <a:effectLst/>
            </c:spPr>
            <c:trendlineType val="linear"/>
            <c:dispRSqr val="0"/>
            <c:dispEq val="0"/>
          </c:trendline>
          <c:cat>
            <c:strRef>
              <c:f>Graphs!$A$7:$J$7</c:f>
              <c:strCache>
                <c:ptCount val="10"/>
                <c:pt idx="0">
                  <c:v>Q1-21</c:v>
                </c:pt>
                <c:pt idx="1">
                  <c:v>Q2-21</c:v>
                </c:pt>
                <c:pt idx="2">
                  <c:v>Q3-21</c:v>
                </c:pt>
                <c:pt idx="3">
                  <c:v>Q1-22</c:v>
                </c:pt>
                <c:pt idx="4">
                  <c:v>Q2-22</c:v>
                </c:pt>
                <c:pt idx="5">
                  <c:v>Q3-22</c:v>
                </c:pt>
                <c:pt idx="6">
                  <c:v>Q4-22</c:v>
                </c:pt>
                <c:pt idx="7">
                  <c:v>Q1-23</c:v>
                </c:pt>
                <c:pt idx="8">
                  <c:v>Q2-23</c:v>
                </c:pt>
                <c:pt idx="9">
                  <c:v>Q3-23</c:v>
                </c:pt>
              </c:strCache>
            </c:strRef>
          </c:cat>
          <c:val>
            <c:numRef>
              <c:f>Graphs!$A$8:$J$8</c:f>
              <c:numCache>
                <c:formatCode>General</c:formatCode>
                <c:ptCount val="10"/>
                <c:pt idx="0">
                  <c:v>60</c:v>
                </c:pt>
                <c:pt idx="2">
                  <c:v>40</c:v>
                </c:pt>
                <c:pt idx="3">
                  <c:v>33</c:v>
                </c:pt>
                <c:pt idx="4">
                  <c:v>40</c:v>
                </c:pt>
                <c:pt idx="5">
                  <c:v>33</c:v>
                </c:pt>
                <c:pt idx="6">
                  <c:v>42</c:v>
                </c:pt>
                <c:pt idx="7">
                  <c:v>80</c:v>
                </c:pt>
                <c:pt idx="8">
                  <c:v>30</c:v>
                </c:pt>
                <c:pt idx="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9A-49F3-9547-CD95D657EC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88006224"/>
        <c:axId val="588006880"/>
      </c:lineChart>
      <c:catAx>
        <c:axId val="58800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006880"/>
        <c:crosses val="autoZero"/>
        <c:auto val="1"/>
        <c:lblAlgn val="ctr"/>
        <c:lblOffset val="100"/>
        <c:noMultiLvlLbl val="0"/>
      </c:catAx>
      <c:valAx>
        <c:axId val="588006880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006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Treatment Grade 1 Passing</a:t>
            </a:r>
            <a:r>
              <a:rPr lang="en-US" baseline="0"/>
              <a:t> % Trend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tx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C000"/>
                </a:solidFill>
              </a:ln>
              <a:effectLst/>
            </c:spPr>
            <c:trendlineType val="linear"/>
            <c:dispRSqr val="0"/>
            <c:dispEq val="0"/>
          </c:trendline>
          <c:cat>
            <c:strRef>
              <c:f>Graphs!$A$1:$J$1</c:f>
              <c:strCache>
                <c:ptCount val="10"/>
                <c:pt idx="0">
                  <c:v>Q1-21</c:v>
                </c:pt>
                <c:pt idx="1">
                  <c:v>Q2-21</c:v>
                </c:pt>
                <c:pt idx="2">
                  <c:v>Q3-21</c:v>
                </c:pt>
                <c:pt idx="3">
                  <c:v>Q1-22</c:v>
                </c:pt>
                <c:pt idx="4">
                  <c:v>Q2-22</c:v>
                </c:pt>
                <c:pt idx="5">
                  <c:v>Q3-22</c:v>
                </c:pt>
                <c:pt idx="6">
                  <c:v>Q4-22</c:v>
                </c:pt>
                <c:pt idx="7">
                  <c:v>Q1-23</c:v>
                </c:pt>
                <c:pt idx="8">
                  <c:v>Q2-23</c:v>
                </c:pt>
                <c:pt idx="9">
                  <c:v>Q3-23</c:v>
                </c:pt>
              </c:strCache>
            </c:strRef>
          </c:cat>
          <c:val>
            <c:numRef>
              <c:f>Graphs!$A$2:$J$2</c:f>
              <c:numCache>
                <c:formatCode>General</c:formatCode>
                <c:ptCount val="10"/>
                <c:pt idx="0">
                  <c:v>40</c:v>
                </c:pt>
                <c:pt idx="1">
                  <c:v>55</c:v>
                </c:pt>
                <c:pt idx="2">
                  <c:v>88</c:v>
                </c:pt>
                <c:pt idx="3">
                  <c:v>75</c:v>
                </c:pt>
                <c:pt idx="4">
                  <c:v>68</c:v>
                </c:pt>
                <c:pt idx="5">
                  <c:v>100</c:v>
                </c:pt>
                <c:pt idx="6">
                  <c:v>88</c:v>
                </c:pt>
                <c:pt idx="7">
                  <c:v>86</c:v>
                </c:pt>
                <c:pt idx="8">
                  <c:v>66</c:v>
                </c:pt>
                <c:pt idx="9">
                  <c:v>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50-4668-818C-514827A6568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20842960"/>
        <c:axId val="520843288"/>
      </c:lineChart>
      <c:catAx>
        <c:axId val="52084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0843288"/>
        <c:crosses val="autoZero"/>
        <c:auto val="1"/>
        <c:lblAlgn val="ctr"/>
        <c:lblOffset val="100"/>
        <c:noMultiLvlLbl val="0"/>
      </c:catAx>
      <c:valAx>
        <c:axId val="520843288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0842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Treatment</a:t>
            </a:r>
            <a:r>
              <a:rPr lang="en-US" baseline="0"/>
              <a:t> Grade 2 Passing % Trend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</a:ln>
              <a:effectLst/>
            </c:spPr>
            <c:trendlineType val="linear"/>
            <c:dispRSqr val="0"/>
            <c:dispEq val="0"/>
          </c:trendline>
          <c:cat>
            <c:strRef>
              <c:f>Graphs!$A$3:$J$3</c:f>
              <c:strCache>
                <c:ptCount val="10"/>
                <c:pt idx="0">
                  <c:v>Q1-21</c:v>
                </c:pt>
                <c:pt idx="1">
                  <c:v>Q2-21</c:v>
                </c:pt>
                <c:pt idx="2">
                  <c:v>Q3-21</c:v>
                </c:pt>
                <c:pt idx="3">
                  <c:v>Q1-22</c:v>
                </c:pt>
                <c:pt idx="4">
                  <c:v>Q2-22</c:v>
                </c:pt>
                <c:pt idx="5">
                  <c:v>Q3-22</c:v>
                </c:pt>
                <c:pt idx="6">
                  <c:v>Q4-22</c:v>
                </c:pt>
                <c:pt idx="7">
                  <c:v>Q1-23</c:v>
                </c:pt>
                <c:pt idx="8">
                  <c:v>Q2-23</c:v>
                </c:pt>
                <c:pt idx="9">
                  <c:v>Q3-23</c:v>
                </c:pt>
              </c:strCache>
            </c:strRef>
          </c:cat>
          <c:val>
            <c:numRef>
              <c:f>Graphs!$A$4:$J$4</c:f>
              <c:numCache>
                <c:formatCode>General</c:formatCode>
                <c:ptCount val="10"/>
                <c:pt idx="0">
                  <c:v>83</c:v>
                </c:pt>
                <c:pt idx="1">
                  <c:v>75</c:v>
                </c:pt>
                <c:pt idx="2">
                  <c:v>60</c:v>
                </c:pt>
                <c:pt idx="3">
                  <c:v>75</c:v>
                </c:pt>
                <c:pt idx="4">
                  <c:v>100</c:v>
                </c:pt>
                <c:pt idx="5">
                  <c:v>50</c:v>
                </c:pt>
                <c:pt idx="6">
                  <c:v>71</c:v>
                </c:pt>
                <c:pt idx="7">
                  <c:v>83</c:v>
                </c:pt>
                <c:pt idx="8">
                  <c:v>64</c:v>
                </c:pt>
                <c:pt idx="9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6D-4317-891C-0597C131456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29207544"/>
        <c:axId val="529208856"/>
      </c:lineChart>
      <c:catAx>
        <c:axId val="529207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208856"/>
        <c:crosses val="autoZero"/>
        <c:auto val="1"/>
        <c:lblAlgn val="ctr"/>
        <c:lblOffset val="100"/>
        <c:noMultiLvlLbl val="0"/>
      </c:catAx>
      <c:valAx>
        <c:axId val="529208856"/>
        <c:scaling>
          <c:orientation val="minMax"/>
          <c:min val="3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207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Treatment</a:t>
            </a:r>
            <a:r>
              <a:rPr lang="en-US" baseline="0"/>
              <a:t> Grade 3 Passing % Trend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tx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</a:ln>
              <a:effectLst/>
            </c:spPr>
            <c:trendlineType val="linear"/>
            <c:dispRSqr val="0"/>
            <c:dispEq val="0"/>
          </c:trendline>
          <c:cat>
            <c:strRef>
              <c:f>Graphs!$A$5:$J$5</c:f>
              <c:strCache>
                <c:ptCount val="10"/>
                <c:pt idx="0">
                  <c:v>Q1-21</c:v>
                </c:pt>
                <c:pt idx="1">
                  <c:v>Q2-21</c:v>
                </c:pt>
                <c:pt idx="2">
                  <c:v>Q3-21</c:v>
                </c:pt>
                <c:pt idx="3">
                  <c:v>Q1-22</c:v>
                </c:pt>
                <c:pt idx="4">
                  <c:v>Q2-22</c:v>
                </c:pt>
                <c:pt idx="5">
                  <c:v>Q3-22</c:v>
                </c:pt>
                <c:pt idx="6">
                  <c:v>Q4-22</c:v>
                </c:pt>
                <c:pt idx="7">
                  <c:v>Q1-23</c:v>
                </c:pt>
                <c:pt idx="8">
                  <c:v>Q2-23</c:v>
                </c:pt>
                <c:pt idx="9">
                  <c:v>Q3-23</c:v>
                </c:pt>
              </c:strCache>
            </c:strRef>
          </c:cat>
          <c:val>
            <c:numRef>
              <c:f>Graphs!$A$6:$J$6</c:f>
              <c:numCache>
                <c:formatCode>General</c:formatCode>
                <c:ptCount val="10"/>
                <c:pt idx="0">
                  <c:v>67</c:v>
                </c:pt>
                <c:pt idx="1">
                  <c:v>67</c:v>
                </c:pt>
                <c:pt idx="2">
                  <c:v>50</c:v>
                </c:pt>
                <c:pt idx="3">
                  <c:v>85</c:v>
                </c:pt>
                <c:pt idx="4">
                  <c:v>40</c:v>
                </c:pt>
                <c:pt idx="6">
                  <c:v>67</c:v>
                </c:pt>
                <c:pt idx="7">
                  <c:v>100</c:v>
                </c:pt>
                <c:pt idx="8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7B-4793-9EBD-5F92BD41BD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08290712"/>
        <c:axId val="608290384"/>
      </c:lineChart>
      <c:catAx>
        <c:axId val="608290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8290384"/>
        <c:crosses val="autoZero"/>
        <c:auto val="1"/>
        <c:lblAlgn val="ctr"/>
        <c:lblOffset val="100"/>
        <c:noMultiLvlLbl val="0"/>
      </c:catAx>
      <c:valAx>
        <c:axId val="608290384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8290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Treatment</a:t>
            </a:r>
            <a:r>
              <a:rPr lang="en-US" baseline="0"/>
              <a:t> Grade 4 Passing % Trend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rgbClr val="92D05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tx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92D050"/>
                </a:solidFill>
              </a:ln>
              <a:effectLst/>
            </c:spPr>
            <c:trendlineType val="linear"/>
            <c:dispRSqr val="0"/>
            <c:dispEq val="0"/>
          </c:trendline>
          <c:cat>
            <c:strRef>
              <c:f>Graphs!$A$7:$J$7</c:f>
              <c:strCache>
                <c:ptCount val="10"/>
                <c:pt idx="0">
                  <c:v>Q1-21</c:v>
                </c:pt>
                <c:pt idx="1">
                  <c:v>Q2-21</c:v>
                </c:pt>
                <c:pt idx="2">
                  <c:v>Q3-21</c:v>
                </c:pt>
                <c:pt idx="3">
                  <c:v>Q1-22</c:v>
                </c:pt>
                <c:pt idx="4">
                  <c:v>Q2-22</c:v>
                </c:pt>
                <c:pt idx="5">
                  <c:v>Q3-22</c:v>
                </c:pt>
                <c:pt idx="6">
                  <c:v>Q4-22</c:v>
                </c:pt>
                <c:pt idx="7">
                  <c:v>Q1-23</c:v>
                </c:pt>
                <c:pt idx="8">
                  <c:v>Q2-23</c:v>
                </c:pt>
                <c:pt idx="9">
                  <c:v>Q3-23</c:v>
                </c:pt>
              </c:strCache>
            </c:strRef>
          </c:cat>
          <c:val>
            <c:numRef>
              <c:f>Graphs!$A$8:$J$8</c:f>
              <c:numCache>
                <c:formatCode>General</c:formatCode>
                <c:ptCount val="10"/>
                <c:pt idx="0">
                  <c:v>80</c:v>
                </c:pt>
                <c:pt idx="1">
                  <c:v>33</c:v>
                </c:pt>
                <c:pt idx="2">
                  <c:v>33</c:v>
                </c:pt>
                <c:pt idx="3">
                  <c:v>0</c:v>
                </c:pt>
                <c:pt idx="4">
                  <c:v>33</c:v>
                </c:pt>
                <c:pt idx="6">
                  <c:v>83</c:v>
                </c:pt>
                <c:pt idx="7">
                  <c:v>0</c:v>
                </c:pt>
                <c:pt idx="8">
                  <c:v>0</c:v>
                </c:pt>
                <c:pt idx="9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E9-4C22-B950-CB85A851467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31492768"/>
        <c:axId val="531491128"/>
      </c:lineChart>
      <c:catAx>
        <c:axId val="53149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491128"/>
        <c:crosses val="autoZero"/>
        <c:auto val="1"/>
        <c:lblAlgn val="ctr"/>
        <c:lblOffset val="100"/>
        <c:noMultiLvlLbl val="0"/>
      </c:catAx>
      <c:valAx>
        <c:axId val="53149112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492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0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4CF38C3-BB18-4720-961B-BEEECDE2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9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54ABD-663F-4AF4-91E8-C14323971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2486" y="96447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B4359"/>
                </a:solidFill>
              </a:rPr>
              <a:t>Nevada Water Operator</a:t>
            </a:r>
            <a:br>
              <a:rPr lang="en-US" b="1" dirty="0">
                <a:solidFill>
                  <a:srgbClr val="0B4359"/>
                </a:solidFill>
              </a:rPr>
            </a:br>
            <a:r>
              <a:rPr lang="en-US" b="1" dirty="0">
                <a:solidFill>
                  <a:srgbClr val="0B4359"/>
                </a:solidFill>
              </a:rPr>
              <a:t>Exam Summaries </a:t>
            </a:r>
            <a:br>
              <a:rPr lang="en-US" b="1" dirty="0">
                <a:solidFill>
                  <a:srgbClr val="0B4359"/>
                </a:solidFill>
              </a:rPr>
            </a:br>
            <a:r>
              <a:rPr lang="en-US" b="1" dirty="0">
                <a:solidFill>
                  <a:srgbClr val="0B4359"/>
                </a:solidFill>
              </a:rPr>
              <a:t>3</a:t>
            </a:r>
            <a:r>
              <a:rPr lang="en-US" b="1" baseline="30000" dirty="0">
                <a:solidFill>
                  <a:srgbClr val="0B4359"/>
                </a:solidFill>
              </a:rPr>
              <a:t>rd</a:t>
            </a:r>
            <a:r>
              <a:rPr lang="en-US" b="1" dirty="0">
                <a:solidFill>
                  <a:srgbClr val="0B4359"/>
                </a:solidFill>
              </a:rPr>
              <a:t> Quarter 2023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CEFDE-6325-434A-B1ED-30168DA8D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2485" y="4285447"/>
            <a:ext cx="8915399" cy="1126283"/>
          </a:xfrm>
        </p:spPr>
        <p:txBody>
          <a:bodyPr>
            <a:normAutofit/>
          </a:bodyPr>
          <a:lstStyle/>
          <a:p>
            <a:r>
              <a:rPr lang="en-US" sz="2200" dirty="0"/>
              <a:t>NDEP Bureau of Safe Drinking Water</a:t>
            </a:r>
          </a:p>
          <a:p>
            <a:r>
              <a:rPr lang="en-US" sz="2200" dirty="0"/>
              <a:t>        Operator Certification Program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1F3A3F-F94D-4715-B7DE-CA0125FD1D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4359" y="5822827"/>
            <a:ext cx="1660817" cy="1283359"/>
          </a:xfrm>
          <a:prstGeom prst="rect">
            <a:avLst/>
          </a:prstGeom>
        </p:spPr>
      </p:pic>
      <p:pic>
        <p:nvPicPr>
          <p:cNvPr id="6" name="Picture 5" descr="dcnr-vert.png">
            <a:extLst>
              <a:ext uri="{FF2B5EF4-FFF2-40B4-BE49-F238E27FC236}">
                <a16:creationId xmlns:a16="http://schemas.microsoft.com/office/drawing/2014/main" id="{124F1FA4-A5DB-4C0D-99D1-B6FB95928BD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8084" y="122942"/>
            <a:ext cx="948253" cy="94825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9992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A7DC-F90D-40D2-A1B5-3320C69F4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977" y="309425"/>
            <a:ext cx="11434046" cy="98582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2023 3</a:t>
            </a:r>
            <a:r>
              <a:rPr lang="en-US" baseline="30000" dirty="0"/>
              <a:t>rd</a:t>
            </a:r>
            <a:r>
              <a:rPr lang="en-US" dirty="0"/>
              <a:t> Quarter - Distribution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F3C05E7-BCF4-459B-904E-E78718360D19}"/>
              </a:ext>
            </a:extLst>
          </p:cNvPr>
          <p:cNvSpPr txBox="1">
            <a:spLocks/>
          </p:cNvSpPr>
          <p:nvPr/>
        </p:nvSpPr>
        <p:spPr>
          <a:xfrm>
            <a:off x="2268148" y="4345201"/>
            <a:ext cx="8950126" cy="2126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None/>
              <a:tabLst/>
              <a:defRPr/>
            </a:pPr>
            <a:r>
              <a:rPr kumimoji="0" lang="en-US" sz="2200" b="1" i="0" u="sng" strike="noStrike" kern="1200" cap="none" spc="0" normalizeH="0" baseline="0" noProof="0" dirty="0">
                <a:ln>
                  <a:noFill/>
                </a:ln>
                <a:solidFill>
                  <a:srgbClr val="CFE2E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DISTRIBUTION CATEGORIES:</a:t>
            </a:r>
          </a:p>
          <a:p>
            <a:pPr marL="574675" marR="0" lvl="0" indent="-29210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5353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System Information &amp; Components</a:t>
            </a:r>
          </a:p>
          <a:p>
            <a:pPr marL="574675" marR="0" lvl="0" indent="-29210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5353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Equipment; Install, Operate and Maintain</a:t>
            </a:r>
          </a:p>
          <a:p>
            <a:pPr marL="574675" marR="0" lvl="0" indent="-29210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5353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Monitor, Evaluate &amp; Adjust Disinfection &amp; Lab</a:t>
            </a:r>
          </a:p>
          <a:p>
            <a:pPr marL="574675" marR="0" lvl="0" indent="-29210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5353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Security, Safety, Public Interaction &amp; Administrative Procedures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F67689B-9193-395A-96F2-77489DB99CB9}"/>
              </a:ext>
            </a:extLst>
          </p:cNvPr>
          <p:cNvGraphicFramePr>
            <a:graphicFrameLocks noGrp="1"/>
          </p:cNvGraphicFramePr>
          <p:nvPr/>
        </p:nvGraphicFramePr>
        <p:xfrm>
          <a:off x="286872" y="1295246"/>
          <a:ext cx="11828928" cy="2982842"/>
        </p:xfrm>
        <a:graphic>
          <a:graphicData uri="http://schemas.openxmlformats.org/drawingml/2006/table">
            <a:tbl>
              <a:tblPr/>
              <a:tblGrid>
                <a:gridCol w="865533">
                  <a:extLst>
                    <a:ext uri="{9D8B030D-6E8A-4147-A177-3AD203B41FA5}">
                      <a16:colId xmlns:a16="http://schemas.microsoft.com/office/drawing/2014/main" val="467552214"/>
                    </a:ext>
                  </a:extLst>
                </a:gridCol>
                <a:gridCol w="821146">
                  <a:extLst>
                    <a:ext uri="{9D8B030D-6E8A-4147-A177-3AD203B41FA5}">
                      <a16:colId xmlns:a16="http://schemas.microsoft.com/office/drawing/2014/main" val="3890026893"/>
                    </a:ext>
                  </a:extLst>
                </a:gridCol>
                <a:gridCol w="976495">
                  <a:extLst>
                    <a:ext uri="{9D8B030D-6E8A-4147-A177-3AD203B41FA5}">
                      <a16:colId xmlns:a16="http://schemas.microsoft.com/office/drawing/2014/main" val="3708546357"/>
                    </a:ext>
                  </a:extLst>
                </a:gridCol>
                <a:gridCol w="761964">
                  <a:extLst>
                    <a:ext uri="{9D8B030D-6E8A-4147-A177-3AD203B41FA5}">
                      <a16:colId xmlns:a16="http://schemas.microsoft.com/office/drawing/2014/main" val="2509120202"/>
                    </a:ext>
                  </a:extLst>
                </a:gridCol>
                <a:gridCol w="761964">
                  <a:extLst>
                    <a:ext uri="{9D8B030D-6E8A-4147-A177-3AD203B41FA5}">
                      <a16:colId xmlns:a16="http://schemas.microsoft.com/office/drawing/2014/main" val="1571638588"/>
                    </a:ext>
                  </a:extLst>
                </a:gridCol>
                <a:gridCol w="761964">
                  <a:extLst>
                    <a:ext uri="{9D8B030D-6E8A-4147-A177-3AD203B41FA5}">
                      <a16:colId xmlns:a16="http://schemas.microsoft.com/office/drawing/2014/main" val="3091357227"/>
                    </a:ext>
                  </a:extLst>
                </a:gridCol>
                <a:gridCol w="939850">
                  <a:extLst>
                    <a:ext uri="{9D8B030D-6E8A-4147-A177-3AD203B41FA5}">
                      <a16:colId xmlns:a16="http://schemas.microsoft.com/office/drawing/2014/main" val="3895003685"/>
                    </a:ext>
                  </a:extLst>
                </a:gridCol>
                <a:gridCol w="613668">
                  <a:extLst>
                    <a:ext uri="{9D8B030D-6E8A-4147-A177-3AD203B41FA5}">
                      <a16:colId xmlns:a16="http://schemas.microsoft.com/office/drawing/2014/main" val="3867341619"/>
                    </a:ext>
                  </a:extLst>
                </a:gridCol>
                <a:gridCol w="850736">
                  <a:extLst>
                    <a:ext uri="{9D8B030D-6E8A-4147-A177-3AD203B41FA5}">
                      <a16:colId xmlns:a16="http://schemas.microsoft.com/office/drawing/2014/main" val="760064000"/>
                    </a:ext>
                  </a:extLst>
                </a:gridCol>
                <a:gridCol w="761964">
                  <a:extLst>
                    <a:ext uri="{9D8B030D-6E8A-4147-A177-3AD203B41FA5}">
                      <a16:colId xmlns:a16="http://schemas.microsoft.com/office/drawing/2014/main" val="530578327"/>
                    </a:ext>
                  </a:extLst>
                </a:gridCol>
                <a:gridCol w="3713644">
                  <a:extLst>
                    <a:ext uri="{9D8B030D-6E8A-4147-A177-3AD203B41FA5}">
                      <a16:colId xmlns:a16="http://schemas.microsoft.com/office/drawing/2014/main" val="3210908157"/>
                    </a:ext>
                  </a:extLst>
                </a:gridCol>
              </a:tblGrid>
              <a:tr h="444518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Third Quarter 2023 Summary of Distribution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OpCert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Exams 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955295"/>
                  </a:ext>
                </a:extLst>
              </a:tr>
              <a:tr h="466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Distribution 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 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 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Fail 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Pass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Grade 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Grade 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Missed 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2419767"/>
                  </a:ext>
                </a:extLst>
              </a:tr>
              <a:tr h="4014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 - (3%)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Components/Disinfection MEA &amp; Lab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788669"/>
                  </a:ext>
                </a:extLst>
              </a:tr>
              <a:tr h="466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 - (2%)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SSA &amp; Public Interactions/Disinfection MEA &amp; Lab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87711"/>
                  </a:ext>
                </a:extLst>
              </a:tr>
              <a:tr h="4014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 - (27%)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Disinfection MEA &amp; Lab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344331"/>
                  </a:ext>
                </a:extLst>
              </a:tr>
              <a:tr h="4014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 - (5%)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Components/Equipment IOM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944500"/>
                  </a:ext>
                </a:extLst>
              </a:tr>
              <a:tr h="4014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 - (3%)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93" marR="2793" marT="2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213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01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A7DC-F90D-40D2-A1B5-3320C69F4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5798" y="446088"/>
            <a:ext cx="10722322" cy="10058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>
                <a:solidFill>
                  <a:srgbClr val="336600"/>
                </a:solidFill>
              </a:rPr>
              <a:t>2023 3</a:t>
            </a:r>
            <a:r>
              <a:rPr lang="en-US" baseline="30000" dirty="0">
                <a:solidFill>
                  <a:srgbClr val="336600"/>
                </a:solidFill>
              </a:rPr>
              <a:t>rd</a:t>
            </a:r>
            <a:r>
              <a:rPr lang="en-US" dirty="0">
                <a:solidFill>
                  <a:srgbClr val="336600"/>
                </a:solidFill>
              </a:rPr>
              <a:t> Quarter - Treatment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F3C05E7-BCF4-459B-904E-E78718360D19}"/>
              </a:ext>
            </a:extLst>
          </p:cNvPr>
          <p:cNvSpPr txBox="1">
            <a:spLocks/>
          </p:cNvSpPr>
          <p:nvPr/>
        </p:nvSpPr>
        <p:spPr>
          <a:xfrm>
            <a:off x="2809494" y="4364583"/>
            <a:ext cx="7208446" cy="25146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200" b="1" u="sng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defRPr>
            </a:lvl1pPr>
            <a:lvl2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None/>
              <a:tabLst/>
              <a:defRPr/>
            </a:pPr>
            <a:r>
              <a:rPr kumimoji="0" lang="en-US" sz="2200" b="1" i="0" u="sng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TREATMENT CATEGORIES</a:t>
            </a:r>
            <a:r>
              <a:rPr kumimoji="0" lang="en-US" sz="2200" b="1" i="0" u="sng" strike="noStrike" kern="1200" cap="none" spc="0" normalizeH="0" baseline="0" noProof="0" dirty="0">
                <a:ln>
                  <a:noFill/>
                </a:ln>
                <a:solidFill>
                  <a:srgbClr val="CFE2E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:</a:t>
            </a:r>
          </a:p>
          <a:p>
            <a:pPr marL="574675" marR="0" lvl="0" indent="-2921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Treatment: Monitor, Evaluate and Adjust</a:t>
            </a:r>
          </a:p>
          <a:p>
            <a:pPr marL="574675" marR="0" lvl="0" indent="-2921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Laboratory Analysis</a:t>
            </a:r>
          </a:p>
          <a:p>
            <a:pPr marL="574675" marR="0" lvl="0" indent="-2921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Operate and Maintain Equipment</a:t>
            </a:r>
          </a:p>
          <a:p>
            <a:pPr marL="574675" marR="0" lvl="0" indent="-2921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Evaluate Characteristics of Source Water</a:t>
            </a:r>
          </a:p>
          <a:p>
            <a:pPr marL="574675" marR="0" lvl="0" indent="-29210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5353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Perform Security, Safety &amp; Administrative Procedures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C9674C9-47AA-B4AD-07A9-C98D7C6972A8}"/>
              </a:ext>
            </a:extLst>
          </p:cNvPr>
          <p:cNvGraphicFramePr>
            <a:graphicFrameLocks noGrp="1"/>
          </p:cNvGraphicFramePr>
          <p:nvPr/>
        </p:nvGraphicFramePr>
        <p:xfrm>
          <a:off x="302255" y="1480316"/>
          <a:ext cx="11829875" cy="2938768"/>
        </p:xfrm>
        <a:graphic>
          <a:graphicData uri="http://schemas.openxmlformats.org/drawingml/2006/table">
            <a:tbl>
              <a:tblPr/>
              <a:tblGrid>
                <a:gridCol w="1018467">
                  <a:extLst>
                    <a:ext uri="{9D8B030D-6E8A-4147-A177-3AD203B41FA5}">
                      <a16:colId xmlns:a16="http://schemas.microsoft.com/office/drawing/2014/main" val="2754870537"/>
                    </a:ext>
                  </a:extLst>
                </a:gridCol>
                <a:gridCol w="966238">
                  <a:extLst>
                    <a:ext uri="{9D8B030D-6E8A-4147-A177-3AD203B41FA5}">
                      <a16:colId xmlns:a16="http://schemas.microsoft.com/office/drawing/2014/main" val="3457882174"/>
                    </a:ext>
                  </a:extLst>
                </a:gridCol>
                <a:gridCol w="1149038">
                  <a:extLst>
                    <a:ext uri="{9D8B030D-6E8A-4147-A177-3AD203B41FA5}">
                      <a16:colId xmlns:a16="http://schemas.microsoft.com/office/drawing/2014/main" val="1783437298"/>
                    </a:ext>
                  </a:extLst>
                </a:gridCol>
                <a:gridCol w="896598">
                  <a:extLst>
                    <a:ext uri="{9D8B030D-6E8A-4147-A177-3AD203B41FA5}">
                      <a16:colId xmlns:a16="http://schemas.microsoft.com/office/drawing/2014/main" val="2890398302"/>
                    </a:ext>
                  </a:extLst>
                </a:gridCol>
                <a:gridCol w="896598">
                  <a:extLst>
                    <a:ext uri="{9D8B030D-6E8A-4147-A177-3AD203B41FA5}">
                      <a16:colId xmlns:a16="http://schemas.microsoft.com/office/drawing/2014/main" val="3577958776"/>
                    </a:ext>
                  </a:extLst>
                </a:gridCol>
                <a:gridCol w="896598">
                  <a:extLst>
                    <a:ext uri="{9D8B030D-6E8A-4147-A177-3AD203B41FA5}">
                      <a16:colId xmlns:a16="http://schemas.microsoft.com/office/drawing/2014/main" val="1129564391"/>
                    </a:ext>
                  </a:extLst>
                </a:gridCol>
                <a:gridCol w="1085029">
                  <a:extLst>
                    <a:ext uri="{9D8B030D-6E8A-4147-A177-3AD203B41FA5}">
                      <a16:colId xmlns:a16="http://schemas.microsoft.com/office/drawing/2014/main" val="187979677"/>
                    </a:ext>
                  </a:extLst>
                </a:gridCol>
                <a:gridCol w="742988">
                  <a:extLst>
                    <a:ext uri="{9D8B030D-6E8A-4147-A177-3AD203B41FA5}">
                      <a16:colId xmlns:a16="http://schemas.microsoft.com/office/drawing/2014/main" val="2800497842"/>
                    </a:ext>
                  </a:extLst>
                </a:gridCol>
                <a:gridCol w="1001057">
                  <a:extLst>
                    <a:ext uri="{9D8B030D-6E8A-4147-A177-3AD203B41FA5}">
                      <a16:colId xmlns:a16="http://schemas.microsoft.com/office/drawing/2014/main" val="3395596788"/>
                    </a:ext>
                  </a:extLst>
                </a:gridCol>
                <a:gridCol w="896598">
                  <a:extLst>
                    <a:ext uri="{9D8B030D-6E8A-4147-A177-3AD203B41FA5}">
                      <a16:colId xmlns:a16="http://schemas.microsoft.com/office/drawing/2014/main" val="2509466743"/>
                    </a:ext>
                  </a:extLst>
                </a:gridCol>
                <a:gridCol w="2280666">
                  <a:extLst>
                    <a:ext uri="{9D8B030D-6E8A-4147-A177-3AD203B41FA5}">
                      <a16:colId xmlns:a16="http://schemas.microsoft.com/office/drawing/2014/main" val="2245986324"/>
                    </a:ext>
                  </a:extLst>
                </a:gridCol>
              </a:tblGrid>
              <a:tr h="424686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 Quarter 2023 Summary of Treatment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OpCert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Exams 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454923"/>
                  </a:ext>
                </a:extLst>
              </a:tr>
              <a:tr h="488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 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 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Fail 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Pass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Grade 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Grade 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Missed 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539382"/>
                  </a:ext>
                </a:extLst>
              </a:tr>
              <a:tr h="488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 - (6%)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Laboratory/Equipment O&amp;M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887118"/>
                  </a:ext>
                </a:extLst>
              </a:tr>
              <a:tr h="383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 - (11%)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Laboratory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005756"/>
                  </a:ext>
                </a:extLst>
              </a:tr>
              <a:tr h="383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910741"/>
                  </a:ext>
                </a:extLst>
              </a:tr>
              <a:tr h="383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 - (50%)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Source Water/ Treatment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255034"/>
                  </a:ext>
                </a:extLst>
              </a:tr>
              <a:tr h="383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 - (7%)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88" marR="3288" marT="3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552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80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A7DC-F90D-40D2-A1B5-3320C69F4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78" y="-139083"/>
            <a:ext cx="10722322" cy="100584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Passing Percentage Trend 2021-2023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CEE6C18-2CC5-5972-3342-0EAF78F03262}"/>
              </a:ext>
            </a:extLst>
          </p:cNvPr>
          <p:cNvGraphicFramePr>
            <a:graphicFrameLocks/>
          </p:cNvGraphicFramePr>
          <p:nvPr/>
        </p:nvGraphicFramePr>
        <p:xfrm>
          <a:off x="535850" y="866757"/>
          <a:ext cx="4880610" cy="287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9117084-41E5-8A51-41C1-B58AC3899D7F}"/>
              </a:ext>
            </a:extLst>
          </p:cNvPr>
          <p:cNvGraphicFramePr>
            <a:graphicFrameLocks/>
          </p:cNvGraphicFramePr>
          <p:nvPr/>
        </p:nvGraphicFramePr>
        <p:xfrm>
          <a:off x="6783977" y="866757"/>
          <a:ext cx="4895850" cy="2867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69F40E5-C703-379F-70CF-8D178CF5C621}"/>
              </a:ext>
            </a:extLst>
          </p:cNvPr>
          <p:cNvGraphicFramePr>
            <a:graphicFrameLocks/>
          </p:cNvGraphicFramePr>
          <p:nvPr/>
        </p:nvGraphicFramePr>
        <p:xfrm>
          <a:off x="538301" y="3998595"/>
          <a:ext cx="4890135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EC549B0-25A4-7248-46EC-94206DD21D93}"/>
              </a:ext>
            </a:extLst>
          </p:cNvPr>
          <p:cNvGraphicFramePr>
            <a:graphicFrameLocks/>
          </p:cNvGraphicFramePr>
          <p:nvPr/>
        </p:nvGraphicFramePr>
        <p:xfrm>
          <a:off x="6783977" y="3994785"/>
          <a:ext cx="4924425" cy="2859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28772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A7DC-F90D-40D2-A1B5-3320C69F4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347" y="-208548"/>
            <a:ext cx="10722322" cy="100584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Passing Percentage Trend 2021-2023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63394A6-4525-E463-947E-168CB43E2BFB}"/>
              </a:ext>
            </a:extLst>
          </p:cNvPr>
          <p:cNvGraphicFramePr>
            <a:graphicFrameLocks/>
          </p:cNvGraphicFramePr>
          <p:nvPr/>
        </p:nvGraphicFramePr>
        <p:xfrm>
          <a:off x="623347" y="797292"/>
          <a:ext cx="4874895" cy="2846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F140660-6388-3395-111F-6A01F30C1E47}"/>
              </a:ext>
            </a:extLst>
          </p:cNvPr>
          <p:cNvGraphicFramePr>
            <a:graphicFrameLocks/>
          </p:cNvGraphicFramePr>
          <p:nvPr/>
        </p:nvGraphicFramePr>
        <p:xfrm>
          <a:off x="6850369" y="785861"/>
          <a:ext cx="4878705" cy="2857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B086E44-E818-43EA-E60C-0EC5BB8E9C77}"/>
              </a:ext>
            </a:extLst>
          </p:cNvPr>
          <p:cNvGraphicFramePr>
            <a:graphicFrameLocks/>
          </p:cNvGraphicFramePr>
          <p:nvPr/>
        </p:nvGraphicFramePr>
        <p:xfrm>
          <a:off x="623347" y="3994785"/>
          <a:ext cx="4932046" cy="2863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38977EA-851B-C041-F344-CBB11760B2A2}"/>
              </a:ext>
            </a:extLst>
          </p:cNvPr>
          <p:cNvGraphicFramePr>
            <a:graphicFrameLocks/>
          </p:cNvGraphicFramePr>
          <p:nvPr/>
        </p:nvGraphicFramePr>
        <p:xfrm>
          <a:off x="6850369" y="3975735"/>
          <a:ext cx="4869180" cy="288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0393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2CEFDE-6325-434A-B1ED-30168DA8D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4920" y="987228"/>
            <a:ext cx="8915399" cy="1379823"/>
          </a:xfrm>
        </p:spPr>
        <p:txBody>
          <a:bodyPr>
            <a:noAutofit/>
          </a:bodyPr>
          <a:lstStyle/>
          <a:p>
            <a:r>
              <a:rPr lang="en-US" sz="3200" b="1" dirty="0"/>
              <a:t>NDEP Bureau of Safe Drinking Water</a:t>
            </a:r>
          </a:p>
          <a:p>
            <a:r>
              <a:rPr lang="en-US" sz="3200" b="1" dirty="0"/>
              <a:t>        Operator Certification Program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1F3A3F-F94D-4715-B7DE-CA0125FD1D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335" y="5739157"/>
            <a:ext cx="1660817" cy="1283359"/>
          </a:xfrm>
          <a:prstGeom prst="rect">
            <a:avLst/>
          </a:prstGeom>
        </p:spPr>
      </p:pic>
      <p:pic>
        <p:nvPicPr>
          <p:cNvPr id="6" name="Picture 5" descr="dcnr-vert.png">
            <a:extLst>
              <a:ext uri="{FF2B5EF4-FFF2-40B4-BE49-F238E27FC236}">
                <a16:creationId xmlns:a16="http://schemas.microsoft.com/office/drawing/2014/main" id="{124F1FA4-A5DB-4C0D-99D1-B6FB95928BD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8084" y="122942"/>
            <a:ext cx="948253" cy="948253"/>
          </a:xfrm>
          <a:prstGeom prst="rect">
            <a:avLst/>
          </a:prstGeom>
          <a:effectLst/>
        </p:spPr>
      </p:pic>
      <p:sp>
        <p:nvSpPr>
          <p:cNvPr id="8" name="TextBox 6">
            <a:extLst>
              <a:ext uri="{FF2B5EF4-FFF2-40B4-BE49-F238E27FC236}">
                <a16:creationId xmlns:a16="http://schemas.microsoft.com/office/drawing/2014/main" id="{6BC75A91-10EC-4B16-8260-59A6000E6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6359" y="2657560"/>
            <a:ext cx="7129077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228600" lvl="0" indent="0" algn="l" defTabSz="4572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589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Bureau Chief                                 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B4C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Andrea Seifert, P.E.</a:t>
            </a:r>
          </a:p>
          <a:p>
            <a:pPr marL="0" marR="22860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589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589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Mngmnt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589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589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OpCert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589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Supervisor            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Linh Kieu</a:t>
            </a:r>
          </a:p>
          <a:p>
            <a:pPr marL="0" marR="22860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589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Manager                                         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Carlos Quiroz</a:t>
            </a:r>
          </a:p>
          <a:p>
            <a:pPr marL="0" marR="22860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589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 Specialist                 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Rachel Weingart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22860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589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E96B9D9-F189-47AB-BF8C-9BA5C3A81EA4}"/>
              </a:ext>
            </a:extLst>
          </p:cNvPr>
          <p:cNvCxnSpPr/>
          <p:nvPr/>
        </p:nvCxnSpPr>
        <p:spPr>
          <a:xfrm>
            <a:off x="4857176" y="3073651"/>
            <a:ext cx="19725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5F86D7F-9FE3-40F0-9B96-DBF13956B12C}"/>
              </a:ext>
            </a:extLst>
          </p:cNvPr>
          <p:cNvCxnSpPr>
            <a:cxnSpLocks/>
          </p:cNvCxnSpPr>
          <p:nvPr/>
        </p:nvCxnSpPr>
        <p:spPr>
          <a:xfrm>
            <a:off x="5429013" y="4087483"/>
            <a:ext cx="25659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AAFC27A-45F3-4486-AA60-71C9C376865E}"/>
              </a:ext>
            </a:extLst>
          </p:cNvPr>
          <p:cNvCxnSpPr>
            <a:cxnSpLocks/>
          </p:cNvCxnSpPr>
          <p:nvPr/>
        </p:nvCxnSpPr>
        <p:spPr>
          <a:xfrm>
            <a:off x="7280740" y="3603680"/>
            <a:ext cx="7141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B24B6C-1A73-4FDE-BF54-51D83874A3CD}"/>
              </a:ext>
            </a:extLst>
          </p:cNvPr>
          <p:cNvCxnSpPr>
            <a:cxnSpLocks/>
          </p:cNvCxnSpPr>
          <p:nvPr/>
        </p:nvCxnSpPr>
        <p:spPr>
          <a:xfrm>
            <a:off x="6177527" y="4589559"/>
            <a:ext cx="1040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63793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403</Words>
  <Application>Microsoft Office PowerPoint</Application>
  <PresentationFormat>Widescreen</PresentationFormat>
  <Paragraphs>160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Wisp</vt:lpstr>
      <vt:lpstr>Nevada Water Operator Exam Summaries  3rd Quarter 2023  </vt:lpstr>
      <vt:lpstr>2023 3rd Quarter - Distribution</vt:lpstr>
      <vt:lpstr>2023 3rd Quarter - Treatment</vt:lpstr>
      <vt:lpstr>Passing Percentage Trend 2021-2023</vt:lpstr>
      <vt:lpstr>Passing Percentage Trend 2021-2023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Carlos Quiroz-Aguilera</dc:creator>
  <cp:lastModifiedBy>Savannah Hash</cp:lastModifiedBy>
  <cp:revision>1</cp:revision>
  <dcterms:created xsi:type="dcterms:W3CDTF">2024-07-05T20:44:11Z</dcterms:created>
  <dcterms:modified xsi:type="dcterms:W3CDTF">2024-07-05T21:26:43Z</dcterms:modified>
</cp:coreProperties>
</file>