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1 Passing % Trend</a:t>
            </a:r>
          </a:p>
        </c:rich>
      </c:tx>
      <c:layout>
        <c:manualLayout>
          <c:xMode val="edge"/>
          <c:yMode val="edge"/>
          <c:x val="0.1043055555555555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19895851560221639"/>
          <c:w val="0.93888888888888888"/>
          <c:h val="0.68107247010790317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Graphs!$A$1:$J$1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Graphs!$A$2:$J$2</c:f>
              <c:numCache>
                <c:formatCode>General</c:formatCode>
                <c:ptCount val="10"/>
                <c:pt idx="0">
                  <c:v>52</c:v>
                </c:pt>
                <c:pt idx="1">
                  <c:v>60</c:v>
                </c:pt>
                <c:pt idx="2">
                  <c:v>73</c:v>
                </c:pt>
                <c:pt idx="3">
                  <c:v>46</c:v>
                </c:pt>
                <c:pt idx="4">
                  <c:v>45</c:v>
                </c:pt>
                <c:pt idx="5">
                  <c:v>63</c:v>
                </c:pt>
                <c:pt idx="6">
                  <c:v>60</c:v>
                </c:pt>
                <c:pt idx="7">
                  <c:v>63</c:v>
                </c:pt>
                <c:pt idx="8">
                  <c:v>65</c:v>
                </c:pt>
                <c:pt idx="9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72-4CC1-8196-BE075D2CF1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786376"/>
        <c:axId val="520786048"/>
      </c:lineChart>
      <c:catAx>
        <c:axId val="520786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048"/>
        <c:crosses val="autoZero"/>
        <c:auto val="1"/>
        <c:lblAlgn val="ctr"/>
        <c:lblOffset val="100"/>
        <c:noMultiLvlLbl val="0"/>
      </c:catAx>
      <c:valAx>
        <c:axId val="52078604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Graphs!$A$3:$J$3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Graphs!$A$4:$J$4</c:f>
              <c:numCache>
                <c:formatCode>General</c:formatCode>
                <c:ptCount val="10"/>
                <c:pt idx="0">
                  <c:v>42</c:v>
                </c:pt>
                <c:pt idx="1">
                  <c:v>52</c:v>
                </c:pt>
                <c:pt idx="2">
                  <c:v>59</c:v>
                </c:pt>
                <c:pt idx="3">
                  <c:v>76</c:v>
                </c:pt>
                <c:pt idx="4">
                  <c:v>58</c:v>
                </c:pt>
                <c:pt idx="5">
                  <c:v>75</c:v>
                </c:pt>
                <c:pt idx="6">
                  <c:v>50</c:v>
                </c:pt>
                <c:pt idx="7">
                  <c:v>59</c:v>
                </c:pt>
                <c:pt idx="8">
                  <c:v>44</c:v>
                </c:pt>
                <c:pt idx="9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0B-4331-9317-76F9B56E53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6931856"/>
        <c:axId val="576932840"/>
      </c:lineChart>
      <c:catAx>
        <c:axId val="57693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2840"/>
        <c:crosses val="autoZero"/>
        <c:auto val="1"/>
        <c:lblAlgn val="ctr"/>
        <c:lblOffset val="100"/>
        <c:noMultiLvlLbl val="0"/>
      </c:catAx>
      <c:valAx>
        <c:axId val="57693284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Graphs!$A$5:$J$5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Graphs!$A$6:$J$6</c:f>
              <c:numCache>
                <c:formatCode>General</c:formatCode>
                <c:ptCount val="10"/>
                <c:pt idx="0">
                  <c:v>50</c:v>
                </c:pt>
                <c:pt idx="1">
                  <c:v>45</c:v>
                </c:pt>
                <c:pt idx="2">
                  <c:v>75</c:v>
                </c:pt>
                <c:pt idx="3">
                  <c:v>60</c:v>
                </c:pt>
                <c:pt idx="4">
                  <c:v>66</c:v>
                </c:pt>
                <c:pt idx="5">
                  <c:v>33</c:v>
                </c:pt>
                <c:pt idx="6">
                  <c:v>47</c:v>
                </c:pt>
                <c:pt idx="7">
                  <c:v>69</c:v>
                </c:pt>
                <c:pt idx="8">
                  <c:v>15</c:v>
                </c:pt>
                <c:pt idx="9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FA-48D7-895A-1CD0DB81A9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8105896"/>
        <c:axId val="698108848"/>
      </c:lineChart>
      <c:catAx>
        <c:axId val="698105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8848"/>
        <c:crosses val="autoZero"/>
        <c:auto val="1"/>
        <c:lblAlgn val="ctr"/>
        <c:lblOffset val="100"/>
        <c:noMultiLvlLbl val="0"/>
      </c:catAx>
      <c:valAx>
        <c:axId val="6981088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4 Passing % Trend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247594050743659E-2"/>
          <c:y val="0.18211128608923888"/>
          <c:w val="0.90286351706036749"/>
          <c:h val="0.69382957130358702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Graphs!$A$7:$J$7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Graphs!$A$8:$J$8</c:f>
              <c:numCache>
                <c:formatCode>General</c:formatCode>
                <c:ptCount val="10"/>
                <c:pt idx="0">
                  <c:v>60</c:v>
                </c:pt>
                <c:pt idx="2">
                  <c:v>40</c:v>
                </c:pt>
                <c:pt idx="3">
                  <c:v>33</c:v>
                </c:pt>
                <c:pt idx="4">
                  <c:v>40</c:v>
                </c:pt>
                <c:pt idx="5">
                  <c:v>33</c:v>
                </c:pt>
                <c:pt idx="6">
                  <c:v>42</c:v>
                </c:pt>
                <c:pt idx="7">
                  <c:v>80</c:v>
                </c:pt>
                <c:pt idx="8">
                  <c:v>30</c:v>
                </c:pt>
                <c:pt idx="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9A-49F3-9547-CD95D657EC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8006224"/>
        <c:axId val="588006880"/>
      </c:lineChart>
      <c:catAx>
        <c:axId val="58800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880"/>
        <c:crosses val="autoZero"/>
        <c:auto val="1"/>
        <c:lblAlgn val="ctr"/>
        <c:lblOffset val="100"/>
        <c:noMultiLvlLbl val="0"/>
      </c:catAx>
      <c:valAx>
        <c:axId val="588006880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 Grade 1 Passing</a:t>
            </a:r>
            <a:r>
              <a:rPr lang="en-US" baseline="0"/>
              <a:t> % Trend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C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Graphs!$A$1:$J$1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Graphs!$A$2:$J$2</c:f>
              <c:numCache>
                <c:formatCode>General</c:formatCode>
                <c:ptCount val="10"/>
                <c:pt idx="0">
                  <c:v>40</c:v>
                </c:pt>
                <c:pt idx="1">
                  <c:v>55</c:v>
                </c:pt>
                <c:pt idx="2">
                  <c:v>88</c:v>
                </c:pt>
                <c:pt idx="3">
                  <c:v>75</c:v>
                </c:pt>
                <c:pt idx="4">
                  <c:v>68</c:v>
                </c:pt>
                <c:pt idx="5">
                  <c:v>100</c:v>
                </c:pt>
                <c:pt idx="6">
                  <c:v>88</c:v>
                </c:pt>
                <c:pt idx="7">
                  <c:v>86</c:v>
                </c:pt>
                <c:pt idx="8">
                  <c:v>66</c:v>
                </c:pt>
                <c:pt idx="9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50-4668-818C-514827A656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842960"/>
        <c:axId val="520843288"/>
      </c:lineChart>
      <c:catAx>
        <c:axId val="52084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3288"/>
        <c:crosses val="autoZero"/>
        <c:auto val="1"/>
        <c:lblAlgn val="ctr"/>
        <c:lblOffset val="100"/>
        <c:noMultiLvlLbl val="0"/>
      </c:catAx>
      <c:valAx>
        <c:axId val="5208432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Graphs!$A$3:$J$3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Graphs!$A$4:$J$4</c:f>
              <c:numCache>
                <c:formatCode>General</c:formatCode>
                <c:ptCount val="10"/>
                <c:pt idx="0">
                  <c:v>83</c:v>
                </c:pt>
                <c:pt idx="1">
                  <c:v>75</c:v>
                </c:pt>
                <c:pt idx="2">
                  <c:v>60</c:v>
                </c:pt>
                <c:pt idx="3">
                  <c:v>75</c:v>
                </c:pt>
                <c:pt idx="4">
                  <c:v>100</c:v>
                </c:pt>
                <c:pt idx="5">
                  <c:v>50</c:v>
                </c:pt>
                <c:pt idx="6">
                  <c:v>71</c:v>
                </c:pt>
                <c:pt idx="7">
                  <c:v>83</c:v>
                </c:pt>
                <c:pt idx="8">
                  <c:v>64</c:v>
                </c:pt>
                <c:pt idx="9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6D-4317-891C-0597C13145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207544"/>
        <c:axId val="529208856"/>
      </c:lineChart>
      <c:catAx>
        <c:axId val="52920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8856"/>
        <c:crosses val="autoZero"/>
        <c:auto val="1"/>
        <c:lblAlgn val="ctr"/>
        <c:lblOffset val="100"/>
        <c:noMultiLvlLbl val="0"/>
      </c:catAx>
      <c:valAx>
        <c:axId val="529208856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Graphs!$A$5:$J$5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Graphs!$A$6:$J$6</c:f>
              <c:numCache>
                <c:formatCode>General</c:formatCode>
                <c:ptCount val="10"/>
                <c:pt idx="0">
                  <c:v>67</c:v>
                </c:pt>
                <c:pt idx="1">
                  <c:v>67</c:v>
                </c:pt>
                <c:pt idx="2">
                  <c:v>50</c:v>
                </c:pt>
                <c:pt idx="3">
                  <c:v>85</c:v>
                </c:pt>
                <c:pt idx="4">
                  <c:v>40</c:v>
                </c:pt>
                <c:pt idx="6">
                  <c:v>67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7B-4793-9EBD-5F92BD41BD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8290712"/>
        <c:axId val="608290384"/>
      </c:lineChart>
      <c:catAx>
        <c:axId val="60829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384"/>
        <c:crosses val="autoZero"/>
        <c:auto val="1"/>
        <c:lblAlgn val="ctr"/>
        <c:lblOffset val="100"/>
        <c:noMultiLvlLbl val="0"/>
      </c:catAx>
      <c:valAx>
        <c:axId val="60829038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4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Graphs!$A$7:$J$7</c:f>
              <c:strCache>
                <c:ptCount val="10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</c:strCache>
            </c:strRef>
          </c:cat>
          <c:val>
            <c:numRef>
              <c:f>Graphs!$A$8:$J$8</c:f>
              <c:numCache>
                <c:formatCode>General</c:formatCode>
                <c:ptCount val="10"/>
                <c:pt idx="0">
                  <c:v>80</c:v>
                </c:pt>
                <c:pt idx="1">
                  <c:v>33</c:v>
                </c:pt>
                <c:pt idx="2">
                  <c:v>33</c:v>
                </c:pt>
                <c:pt idx="3">
                  <c:v>0</c:v>
                </c:pt>
                <c:pt idx="4">
                  <c:v>33</c:v>
                </c:pt>
                <c:pt idx="6">
                  <c:v>83</c:v>
                </c:pt>
                <c:pt idx="7">
                  <c:v>0</c:v>
                </c:pt>
                <c:pt idx="8">
                  <c:v>0</c:v>
                </c:pt>
                <c:pt idx="9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E9-4C22-B950-CB85A85146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1492768"/>
        <c:axId val="531491128"/>
      </c:lineChart>
      <c:catAx>
        <c:axId val="5314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1128"/>
        <c:crosses val="autoZero"/>
        <c:auto val="1"/>
        <c:lblAlgn val="ctr"/>
        <c:lblOffset val="100"/>
        <c:noMultiLvlLbl val="0"/>
      </c:catAx>
      <c:valAx>
        <c:axId val="5314911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0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F38C3-BB18-4720-961B-BEEECDE2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9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3</a:t>
            </a:r>
            <a:r>
              <a:rPr lang="en-US" b="1" baseline="30000" dirty="0">
                <a:solidFill>
                  <a:srgbClr val="0B4359"/>
                </a:solidFill>
              </a:rPr>
              <a:t>rd</a:t>
            </a:r>
            <a:r>
              <a:rPr lang="en-US" b="1" dirty="0">
                <a:solidFill>
                  <a:srgbClr val="0B4359"/>
                </a:solidFill>
              </a:rPr>
              <a:t> Quarter 2023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2023 3</a:t>
            </a:r>
            <a:r>
              <a:rPr lang="en-US" baseline="30000" dirty="0"/>
              <a:t>rd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34520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DISTRIBUTION CATEGORIES: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System Information &amp; Components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Equipment; Install, Operate and Maintain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Monitor, Evaluate &amp; Adjust Disinfection &amp; Lab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7689B-9193-395A-96F2-77489DB99CB9}"/>
              </a:ext>
            </a:extLst>
          </p:cNvPr>
          <p:cNvGraphicFramePr>
            <a:graphicFrameLocks noGrp="1"/>
          </p:cNvGraphicFramePr>
          <p:nvPr/>
        </p:nvGraphicFramePr>
        <p:xfrm>
          <a:off x="286872" y="1295246"/>
          <a:ext cx="11828928" cy="2982842"/>
        </p:xfrm>
        <a:graphic>
          <a:graphicData uri="http://schemas.openxmlformats.org/drawingml/2006/table">
            <a:tbl>
              <a:tblPr/>
              <a:tblGrid>
                <a:gridCol w="865533">
                  <a:extLst>
                    <a:ext uri="{9D8B030D-6E8A-4147-A177-3AD203B41FA5}">
                      <a16:colId xmlns:a16="http://schemas.microsoft.com/office/drawing/2014/main" val="467552214"/>
                    </a:ext>
                  </a:extLst>
                </a:gridCol>
                <a:gridCol w="821146">
                  <a:extLst>
                    <a:ext uri="{9D8B030D-6E8A-4147-A177-3AD203B41FA5}">
                      <a16:colId xmlns:a16="http://schemas.microsoft.com/office/drawing/2014/main" val="3890026893"/>
                    </a:ext>
                  </a:extLst>
                </a:gridCol>
                <a:gridCol w="976495">
                  <a:extLst>
                    <a:ext uri="{9D8B030D-6E8A-4147-A177-3AD203B41FA5}">
                      <a16:colId xmlns:a16="http://schemas.microsoft.com/office/drawing/2014/main" val="3708546357"/>
                    </a:ext>
                  </a:extLst>
                </a:gridCol>
                <a:gridCol w="761964">
                  <a:extLst>
                    <a:ext uri="{9D8B030D-6E8A-4147-A177-3AD203B41FA5}">
                      <a16:colId xmlns:a16="http://schemas.microsoft.com/office/drawing/2014/main" val="2509120202"/>
                    </a:ext>
                  </a:extLst>
                </a:gridCol>
                <a:gridCol w="761964">
                  <a:extLst>
                    <a:ext uri="{9D8B030D-6E8A-4147-A177-3AD203B41FA5}">
                      <a16:colId xmlns:a16="http://schemas.microsoft.com/office/drawing/2014/main" val="1571638588"/>
                    </a:ext>
                  </a:extLst>
                </a:gridCol>
                <a:gridCol w="761964">
                  <a:extLst>
                    <a:ext uri="{9D8B030D-6E8A-4147-A177-3AD203B41FA5}">
                      <a16:colId xmlns:a16="http://schemas.microsoft.com/office/drawing/2014/main" val="3091357227"/>
                    </a:ext>
                  </a:extLst>
                </a:gridCol>
                <a:gridCol w="939850">
                  <a:extLst>
                    <a:ext uri="{9D8B030D-6E8A-4147-A177-3AD203B41FA5}">
                      <a16:colId xmlns:a16="http://schemas.microsoft.com/office/drawing/2014/main" val="3895003685"/>
                    </a:ext>
                  </a:extLst>
                </a:gridCol>
                <a:gridCol w="613668">
                  <a:extLst>
                    <a:ext uri="{9D8B030D-6E8A-4147-A177-3AD203B41FA5}">
                      <a16:colId xmlns:a16="http://schemas.microsoft.com/office/drawing/2014/main" val="3867341619"/>
                    </a:ext>
                  </a:extLst>
                </a:gridCol>
                <a:gridCol w="850736">
                  <a:extLst>
                    <a:ext uri="{9D8B030D-6E8A-4147-A177-3AD203B41FA5}">
                      <a16:colId xmlns:a16="http://schemas.microsoft.com/office/drawing/2014/main" val="760064000"/>
                    </a:ext>
                  </a:extLst>
                </a:gridCol>
                <a:gridCol w="761964">
                  <a:extLst>
                    <a:ext uri="{9D8B030D-6E8A-4147-A177-3AD203B41FA5}">
                      <a16:colId xmlns:a16="http://schemas.microsoft.com/office/drawing/2014/main" val="530578327"/>
                    </a:ext>
                  </a:extLst>
                </a:gridCol>
                <a:gridCol w="3713644">
                  <a:extLst>
                    <a:ext uri="{9D8B030D-6E8A-4147-A177-3AD203B41FA5}">
                      <a16:colId xmlns:a16="http://schemas.microsoft.com/office/drawing/2014/main" val="3210908157"/>
                    </a:ext>
                  </a:extLst>
                </a:gridCol>
              </a:tblGrid>
              <a:tr h="44451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Quarter 2023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55295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19767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 - (3%)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8669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 - (2%)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 &amp; Public Interactions/Disinfection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771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 - (27%)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4433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 - (5%)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Components/Equipment IOM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4500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 - (3%)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21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0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2023 3</a:t>
            </a:r>
            <a:r>
              <a:rPr lang="en-US" baseline="30000" dirty="0">
                <a:solidFill>
                  <a:srgbClr val="336600"/>
                </a:solidFill>
              </a:rPr>
              <a:t>rd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364583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 CATEGORIES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Treatment: Monitor, Evaluate and Adjust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Laboratory Analysis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Operate and Maintain Equipment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Evaluate Characteristics of Source Water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674C9-47AA-B4AD-07A9-C98D7C6972A8}"/>
              </a:ext>
            </a:extLst>
          </p:cNvPr>
          <p:cNvGraphicFramePr>
            <a:graphicFrameLocks noGrp="1"/>
          </p:cNvGraphicFramePr>
          <p:nvPr/>
        </p:nvGraphicFramePr>
        <p:xfrm>
          <a:off x="302255" y="1480316"/>
          <a:ext cx="11829875" cy="2938768"/>
        </p:xfrm>
        <a:graphic>
          <a:graphicData uri="http://schemas.openxmlformats.org/drawingml/2006/table">
            <a:tbl>
              <a:tblPr/>
              <a:tblGrid>
                <a:gridCol w="1018467">
                  <a:extLst>
                    <a:ext uri="{9D8B030D-6E8A-4147-A177-3AD203B41FA5}">
                      <a16:colId xmlns:a16="http://schemas.microsoft.com/office/drawing/2014/main" val="2754870537"/>
                    </a:ext>
                  </a:extLst>
                </a:gridCol>
                <a:gridCol w="966238">
                  <a:extLst>
                    <a:ext uri="{9D8B030D-6E8A-4147-A177-3AD203B41FA5}">
                      <a16:colId xmlns:a16="http://schemas.microsoft.com/office/drawing/2014/main" val="3457882174"/>
                    </a:ext>
                  </a:extLst>
                </a:gridCol>
                <a:gridCol w="1149038">
                  <a:extLst>
                    <a:ext uri="{9D8B030D-6E8A-4147-A177-3AD203B41FA5}">
                      <a16:colId xmlns:a16="http://schemas.microsoft.com/office/drawing/2014/main" val="1783437298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2890398302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3577958776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1129564391"/>
                    </a:ext>
                  </a:extLst>
                </a:gridCol>
                <a:gridCol w="1085029">
                  <a:extLst>
                    <a:ext uri="{9D8B030D-6E8A-4147-A177-3AD203B41FA5}">
                      <a16:colId xmlns:a16="http://schemas.microsoft.com/office/drawing/2014/main" val="187979677"/>
                    </a:ext>
                  </a:extLst>
                </a:gridCol>
                <a:gridCol w="742988">
                  <a:extLst>
                    <a:ext uri="{9D8B030D-6E8A-4147-A177-3AD203B41FA5}">
                      <a16:colId xmlns:a16="http://schemas.microsoft.com/office/drawing/2014/main" val="2800497842"/>
                    </a:ext>
                  </a:extLst>
                </a:gridCol>
                <a:gridCol w="1001057">
                  <a:extLst>
                    <a:ext uri="{9D8B030D-6E8A-4147-A177-3AD203B41FA5}">
                      <a16:colId xmlns:a16="http://schemas.microsoft.com/office/drawing/2014/main" val="3395596788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2509466743"/>
                    </a:ext>
                  </a:extLst>
                </a:gridCol>
                <a:gridCol w="2280666">
                  <a:extLst>
                    <a:ext uri="{9D8B030D-6E8A-4147-A177-3AD203B41FA5}">
                      <a16:colId xmlns:a16="http://schemas.microsoft.com/office/drawing/2014/main" val="2245986324"/>
                    </a:ext>
                  </a:extLst>
                </a:gridCol>
              </a:tblGrid>
              <a:tr h="42468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Quarter 2023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54923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9382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 - (6%)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Laboratory/Equipment O&amp;M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87118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 - (11%)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5756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0741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- (50%)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Water/ 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34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 - (7%)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5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39083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EE6C18-2CC5-5972-3342-0EAF78F03262}"/>
              </a:ext>
            </a:extLst>
          </p:cNvPr>
          <p:cNvGraphicFramePr>
            <a:graphicFrameLocks/>
          </p:cNvGraphicFramePr>
          <p:nvPr/>
        </p:nvGraphicFramePr>
        <p:xfrm>
          <a:off x="535850" y="866757"/>
          <a:ext cx="488061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9117084-41E5-8A51-41C1-B58AC3899D7F}"/>
              </a:ext>
            </a:extLst>
          </p:cNvPr>
          <p:cNvGraphicFramePr>
            <a:graphicFrameLocks/>
          </p:cNvGraphicFramePr>
          <p:nvPr/>
        </p:nvGraphicFramePr>
        <p:xfrm>
          <a:off x="6783977" y="866757"/>
          <a:ext cx="4895850" cy="286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69F40E5-C703-379F-70CF-8D178CF5C621}"/>
              </a:ext>
            </a:extLst>
          </p:cNvPr>
          <p:cNvGraphicFramePr>
            <a:graphicFrameLocks/>
          </p:cNvGraphicFramePr>
          <p:nvPr/>
        </p:nvGraphicFramePr>
        <p:xfrm>
          <a:off x="538301" y="3998595"/>
          <a:ext cx="489013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EC549B0-25A4-7248-46EC-94206DD21D93}"/>
              </a:ext>
            </a:extLst>
          </p:cNvPr>
          <p:cNvGraphicFramePr>
            <a:graphicFrameLocks/>
          </p:cNvGraphicFramePr>
          <p:nvPr/>
        </p:nvGraphicFramePr>
        <p:xfrm>
          <a:off x="6783977" y="3994785"/>
          <a:ext cx="4924425" cy="285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47" y="-208548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3394A6-4525-E463-947E-168CB43E2BFB}"/>
              </a:ext>
            </a:extLst>
          </p:cNvPr>
          <p:cNvGraphicFramePr>
            <a:graphicFrameLocks/>
          </p:cNvGraphicFramePr>
          <p:nvPr/>
        </p:nvGraphicFramePr>
        <p:xfrm>
          <a:off x="623347" y="797292"/>
          <a:ext cx="4874895" cy="284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F140660-6388-3395-111F-6A01F30C1E47}"/>
              </a:ext>
            </a:extLst>
          </p:cNvPr>
          <p:cNvGraphicFramePr>
            <a:graphicFrameLocks/>
          </p:cNvGraphicFramePr>
          <p:nvPr/>
        </p:nvGraphicFramePr>
        <p:xfrm>
          <a:off x="6850369" y="785861"/>
          <a:ext cx="4878705" cy="2857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B086E44-E818-43EA-E60C-0EC5BB8E9C77}"/>
              </a:ext>
            </a:extLst>
          </p:cNvPr>
          <p:cNvGraphicFramePr>
            <a:graphicFrameLocks/>
          </p:cNvGraphicFramePr>
          <p:nvPr/>
        </p:nvGraphicFramePr>
        <p:xfrm>
          <a:off x="623347" y="3994785"/>
          <a:ext cx="4932046" cy="286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38977EA-851B-C041-F344-CBB11760B2A2}"/>
              </a:ext>
            </a:extLst>
          </p:cNvPr>
          <p:cNvGraphicFramePr>
            <a:graphicFrameLocks/>
          </p:cNvGraphicFramePr>
          <p:nvPr/>
        </p:nvGraphicFramePr>
        <p:xfrm>
          <a:off x="6850369" y="3975735"/>
          <a:ext cx="4869180" cy="288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039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335" y="573915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22860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Bureau Chief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B4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403</Words>
  <Application>Microsoft Office PowerPoint</Application>
  <PresentationFormat>Widescreen</PresentationFormat>
  <Paragraphs>160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Nevada Water Operator Exam Summaries  3rd Quarter 2023  </vt:lpstr>
      <vt:lpstr>2023 3rd Quarter - Distribution</vt:lpstr>
      <vt:lpstr>2023 3rd Quarter - Treatment</vt:lpstr>
      <vt:lpstr>Passing Percentage Trend 2021-2023</vt:lpstr>
      <vt:lpstr>Passing Percentage Trend 2021-2023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Quiroz-Aguilera</dc:creator>
  <cp:lastModifiedBy>Savannah Hash</cp:lastModifiedBy>
  <cp:revision>1</cp:revision>
  <dcterms:created xsi:type="dcterms:W3CDTF">2024-07-05T20:44:11Z</dcterms:created>
  <dcterms:modified xsi:type="dcterms:W3CDTF">2024-07-05T21:26:43Z</dcterms:modified>
</cp:coreProperties>
</file>